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54"/>
  </p:notesMasterIdLst>
  <p:sldIdLst>
    <p:sldId id="257" r:id="rId2"/>
    <p:sldId id="376" r:id="rId3"/>
    <p:sldId id="633" r:id="rId4"/>
    <p:sldId id="374" r:id="rId5"/>
    <p:sldId id="363" r:id="rId6"/>
    <p:sldId id="299" r:id="rId7"/>
    <p:sldId id="366" r:id="rId8"/>
    <p:sldId id="634" r:id="rId9"/>
    <p:sldId id="361" r:id="rId10"/>
    <p:sldId id="362" r:id="rId11"/>
    <p:sldId id="635" r:id="rId12"/>
    <p:sldId id="313" r:id="rId13"/>
    <p:sldId id="314" r:id="rId14"/>
    <p:sldId id="315" r:id="rId15"/>
    <p:sldId id="352" r:id="rId16"/>
    <p:sldId id="316" r:id="rId17"/>
    <p:sldId id="317" r:id="rId18"/>
    <p:sldId id="321" r:id="rId19"/>
    <p:sldId id="319" r:id="rId20"/>
    <p:sldId id="318" r:id="rId21"/>
    <p:sldId id="636" r:id="rId22"/>
    <p:sldId id="322" r:id="rId23"/>
    <p:sldId id="323" r:id="rId24"/>
    <p:sldId id="353" r:id="rId25"/>
    <p:sldId id="354" r:id="rId26"/>
    <p:sldId id="637" r:id="rId27"/>
    <p:sldId id="638" r:id="rId28"/>
    <p:sldId id="289" r:id="rId29"/>
    <p:sldId id="290" r:id="rId30"/>
    <p:sldId id="291" r:id="rId31"/>
    <p:sldId id="292" r:id="rId32"/>
    <p:sldId id="293" r:id="rId33"/>
    <p:sldId id="294" r:id="rId34"/>
    <p:sldId id="295" r:id="rId35"/>
    <p:sldId id="639" r:id="rId36"/>
    <p:sldId id="331" r:id="rId37"/>
    <p:sldId id="332" r:id="rId38"/>
    <p:sldId id="333" r:id="rId39"/>
    <p:sldId id="334" r:id="rId40"/>
    <p:sldId id="335" r:id="rId41"/>
    <p:sldId id="386" r:id="rId42"/>
    <p:sldId id="382" r:id="rId43"/>
    <p:sldId id="383" r:id="rId44"/>
    <p:sldId id="356" r:id="rId45"/>
    <p:sldId id="359" r:id="rId46"/>
    <p:sldId id="358" r:id="rId47"/>
    <p:sldId id="357" r:id="rId48"/>
    <p:sldId id="360" r:id="rId49"/>
    <p:sldId id="641" r:id="rId50"/>
    <p:sldId id="640" r:id="rId51"/>
    <p:sldId id="642" r:id="rId52"/>
    <p:sldId id="37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2"/>
  </p:normalViewPr>
  <p:slideViewPr>
    <p:cSldViewPr snapToGrid="0" snapToObjects="1" showGuides="1">
      <p:cViewPr varScale="1">
        <p:scale>
          <a:sx n="109" d="100"/>
          <a:sy n="109" d="100"/>
        </p:scale>
        <p:origin x="6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7/6/20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5</a:t>
            </a:fld>
            <a:endParaRPr lang="en-US"/>
          </a:p>
        </p:txBody>
      </p:sp>
    </p:spTree>
    <p:extLst>
      <p:ext uri="{BB962C8B-B14F-4D97-AF65-F5344CB8AC3E}">
        <p14:creationId xmlns:p14="http://schemas.microsoft.com/office/powerpoint/2010/main" val="4014822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16</a:t>
            </a:fld>
            <a:endParaRPr lang="en-US"/>
          </a:p>
        </p:txBody>
      </p:sp>
    </p:spTree>
    <p:extLst>
      <p:ext uri="{BB962C8B-B14F-4D97-AF65-F5344CB8AC3E}">
        <p14:creationId xmlns:p14="http://schemas.microsoft.com/office/powerpoint/2010/main" val="467334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CC1623-6B39-8543-823A-29D9E60F177C}" type="slidenum">
              <a:rPr lang="en-US" smtClean="0"/>
              <a:t>25</a:t>
            </a:fld>
            <a:endParaRPr lang="en-US"/>
          </a:p>
        </p:txBody>
      </p:sp>
    </p:spTree>
    <p:extLst>
      <p:ext uri="{BB962C8B-B14F-4D97-AF65-F5344CB8AC3E}">
        <p14:creationId xmlns:p14="http://schemas.microsoft.com/office/powerpoint/2010/main" val="23180771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7/6/20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Kevin Rader</a:t>
            </a:r>
          </a:p>
        </p:txBody>
      </p:sp>
      <p:grpSp>
        <p:nvGrpSpPr>
          <p:cNvPr id="12" name="Group 11"/>
          <p:cNvGrpSpPr>
            <a:grpSpLocks noChangeAspect="1"/>
          </p:cNvGrpSpPr>
          <p:nvPr/>
        </p:nvGrpSpPr>
        <p:grpSpPr>
          <a:xfrm>
            <a:off x="2921395" y="4428553"/>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pic>
        <p:nvPicPr>
          <p:cNvPr id="3" name="Picture 2">
            <a:extLst>
              <a:ext uri="{FF2B5EF4-FFF2-40B4-BE49-F238E27FC236}">
                <a16:creationId xmlns:a16="http://schemas.microsoft.com/office/drawing/2014/main" id="{8113CB73-02EA-1941-A5F6-500E18FAD701}"/>
              </a:ext>
            </a:extLst>
          </p:cNvPr>
          <p:cNvPicPr>
            <a:picLocks noChangeAspect="1"/>
          </p:cNvPicPr>
          <p:nvPr userDrawn="1"/>
        </p:nvPicPr>
        <p:blipFill>
          <a:blip r:embed="rId4"/>
          <a:stretch>
            <a:fillRect/>
          </a:stretch>
        </p:blipFill>
        <p:spPr>
          <a:xfrm>
            <a:off x="6032009" y="4403373"/>
            <a:ext cx="1789968" cy="1789968"/>
          </a:xfrm>
          <a:prstGeom prst="rect">
            <a:avLst/>
          </a:prstGeom>
        </p:spPr>
      </p:pic>
      <p:pic>
        <p:nvPicPr>
          <p:cNvPr id="8" name="Picture 7">
            <a:extLst>
              <a:ext uri="{FF2B5EF4-FFF2-40B4-BE49-F238E27FC236}">
                <a16:creationId xmlns:a16="http://schemas.microsoft.com/office/drawing/2014/main" id="{7B2CFB5A-2E83-E743-B5C7-232E7C6BA45B}"/>
              </a:ext>
            </a:extLst>
          </p:cNvPr>
          <p:cNvPicPr>
            <a:picLocks noChangeAspect="1"/>
          </p:cNvPicPr>
          <p:nvPr userDrawn="1"/>
        </p:nvPicPr>
        <p:blipFill>
          <a:blip r:embed="rId5"/>
          <a:stretch>
            <a:fillRect/>
          </a:stretch>
        </p:blipFill>
        <p:spPr>
          <a:xfrm>
            <a:off x="7766586" y="4833361"/>
            <a:ext cx="2006600" cy="6858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7/6/20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7/6/20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7/6/20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596033"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pic>
        <p:nvPicPr>
          <p:cNvPr id="11" name="Picture 10">
            <a:extLst>
              <a:ext uri="{FF2B5EF4-FFF2-40B4-BE49-F238E27FC236}">
                <a16:creationId xmlns:a16="http://schemas.microsoft.com/office/drawing/2014/main" id="{C994D816-F60F-4948-A6DF-E4529B111E52}"/>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596034"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B2A3E9B6-54C7-B847-BDF4-CCF5F2DD862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7/6/20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51167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Rader</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65CA4DE1-EA57-594B-A224-4F3B44B93A0D}"/>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1538E326-E515-EF40-AE4C-D8F49BEF44F6}"/>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596034"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92241B15-7088-E145-A42E-F0C7FC621E6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596035"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7" name="Picture 6">
            <a:extLst>
              <a:ext uri="{FF2B5EF4-FFF2-40B4-BE49-F238E27FC236}">
                <a16:creationId xmlns:a16="http://schemas.microsoft.com/office/drawing/2014/main" id="{EC840DC8-7F48-F441-9AD2-AF91AFEC18C8}"/>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7/6/20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7/6/20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9727007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40.png"/><Relationship Id="rId7" Type="http://schemas.openxmlformats.org/officeDocument/2006/relationships/image" Target="../media/image48.png"/><Relationship Id="rId2" Type="http://schemas.openxmlformats.org/officeDocument/2006/relationships/image" Target="../media/image430.png"/><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60.png"/><Relationship Id="rId10" Type="http://schemas.openxmlformats.org/officeDocument/2006/relationships/image" Target="../media/image55.png"/><Relationship Id="rId4" Type="http://schemas.openxmlformats.org/officeDocument/2006/relationships/image" Target="../media/image450.png"/><Relationship Id="rId9"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560.png"/><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40.png"/><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2.png"/><Relationship Id="rId4" Type="http://schemas.openxmlformats.org/officeDocument/2006/relationships/image" Target="../media/image450.png"/><Relationship Id="rId9"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0.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50.png"/><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0.png"/><Relationship Id="rId7" Type="http://schemas.openxmlformats.org/officeDocument/2006/relationships/image" Target="../media/image70.png"/><Relationship Id="rId2" Type="http://schemas.openxmlformats.org/officeDocument/2006/relationships/image" Target="../media/image520.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twitter.com/wdaali999/status/1161973951565881345" TargetMode="Externa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#5: Cross-Validation and Regularization </a:t>
            </a:r>
            <a:br>
              <a:rPr lang="en-US" dirty="0"/>
            </a:br>
            <a:r>
              <a:rPr lang="en-US" dirty="0"/>
              <a:t>(Ridge and LASSO)</a:t>
            </a:r>
            <a:br>
              <a:rPr lang="en-US" dirty="0"/>
            </a:br>
            <a:br>
              <a:rPr lang="mr-IN"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Stepwise Variable Selection: Forward method</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4697" y="878300"/>
                <a:ext cx="10908011" cy="2111143"/>
              </a:xfrm>
            </p:spPr>
            <p:txBody>
              <a:bodyPr>
                <a:noAutofit/>
              </a:bodyPr>
              <a:lstStyle/>
              <a:p>
                <a:pPr>
                  <a:spcAft>
                    <a:spcPts val="600"/>
                  </a:spcAft>
                </a:pPr>
                <a:r>
                  <a:rPr lang="en-US" sz="2200" dirty="0"/>
                  <a:t>In </a:t>
                </a:r>
                <a:r>
                  <a:rPr lang="en-US" sz="2200" b="1" dirty="0"/>
                  <a:t>forward selection</a:t>
                </a:r>
                <a:r>
                  <a:rPr lang="en-US" sz="2200" dirty="0"/>
                  <a:t>, we find an ‘optimal’ set of predictors by iterative building up our set.</a:t>
                </a:r>
              </a:p>
              <a:p>
                <a:pPr>
                  <a:spcAft>
                    <a:spcPts val="600"/>
                  </a:spcAft>
                </a:pPr>
                <a:r>
                  <a:rPr lang="en-US" sz="2200" b="1" dirty="0"/>
                  <a:t>1. </a:t>
                </a:r>
                <a:r>
                  <a:rPr lang="en-US" sz="2200" dirty="0"/>
                  <a:t>Start with the empty set P0, construct the null modelM0.</a:t>
                </a:r>
              </a:p>
              <a:p>
                <a:pPr>
                  <a:spcAft>
                    <a:spcPts val="600"/>
                  </a:spcAft>
                </a:pPr>
                <a:r>
                  <a:rPr lang="en-US" sz="2200" b="1" dirty="0"/>
                  <a:t>2. </a:t>
                </a:r>
                <a:r>
                  <a:rPr lang="en-US" sz="2200" dirty="0"/>
                  <a:t>For </a:t>
                </a:r>
                <a14:m>
                  <m:oMath xmlns:m="http://schemas.openxmlformats.org/officeDocument/2006/math">
                    <m:r>
                      <a:rPr lang="en-US" sz="2200" b="0" i="1" smtClean="0">
                        <a:latin typeface="Cambria Math" charset="0"/>
                      </a:rPr>
                      <m:t>𝑘</m:t>
                    </m:r>
                    <m:r>
                      <a:rPr lang="en-US" sz="2200" b="0" i="1" smtClean="0">
                        <a:latin typeface="Cambria Math" charset="0"/>
                      </a:rPr>
                      <m:t>=1,…, </m:t>
                    </m:r>
                    <m:r>
                      <a:rPr lang="en-US" sz="2200" b="0" i="1" smtClean="0">
                        <a:latin typeface="Cambria Math" charset="0"/>
                      </a:rPr>
                      <m:t>𝐽</m:t>
                    </m:r>
                    <m:r>
                      <a:rPr lang="en-US" sz="2200" b="0" i="1" smtClean="0">
                        <a:latin typeface="Cambria Math" charset="0"/>
                      </a:rPr>
                      <m:t>:</m:t>
                    </m:r>
                  </m:oMath>
                </a14:m>
                <a:endParaRPr lang="en-US" sz="2200" b="0" dirty="0"/>
              </a:p>
              <a:p>
                <a:pPr>
                  <a:spcAft>
                    <a:spcPts val="600"/>
                  </a:spcAft>
                </a:pPr>
                <a:r>
                  <a:rPr lang="en-US" sz="2200" dirty="0"/>
                  <a:t>	</a:t>
                </a:r>
                <a:r>
                  <a:rPr lang="en-US" sz="2200" b="1" dirty="0"/>
                  <a:t> 2.1 </a:t>
                </a:r>
                <a:r>
                  <a:rPr lang="en-US" sz="2200" dirty="0"/>
                  <a:t>Let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charset="0"/>
                          </a:rPr>
                          <m:t>𝑀</m:t>
                        </m:r>
                      </m:e>
                      <m:sub>
                        <m:r>
                          <a:rPr lang="en-US" sz="2200" b="0" i="1" smtClean="0">
                            <a:latin typeface="Cambria Math" charset="0"/>
                          </a:rPr>
                          <m:t>𝑘</m:t>
                        </m:r>
                        <m:r>
                          <a:rPr lang="en-US" sz="2200" b="0" i="1" smtClean="0">
                            <a:latin typeface="Cambria Math" charset="0"/>
                          </a:rPr>
                          <m:t>−1</m:t>
                        </m:r>
                      </m:sub>
                    </m:sSub>
                    <m:r>
                      <a:rPr lang="en-US" sz="2200" i="1">
                        <a:latin typeface="Cambria Math" charset="0"/>
                      </a:rPr>
                      <m:t> </m:t>
                    </m:r>
                  </m:oMath>
                </a14:m>
                <a:r>
                  <a:rPr lang="en-US" sz="2200" dirty="0"/>
                  <a:t>  be the model constructed from the best set of</a:t>
                </a:r>
              </a:p>
              <a:p>
                <a:pPr>
                  <a:spcAft>
                    <a:spcPts val="600"/>
                  </a:spcAft>
                </a:pPr>
                <a14:m>
                  <m:oMath xmlns:m="http://schemas.openxmlformats.org/officeDocument/2006/math">
                    <m:r>
                      <a:rPr lang="en-US" sz="2200" i="1">
                        <a:latin typeface="Cambria Math" charset="0"/>
                      </a:rPr>
                      <m:t>𝑘</m:t>
                    </m:r>
                    <m:r>
                      <a:rPr lang="en-US" sz="2200" b="0" i="1" smtClean="0">
                        <a:latin typeface="Cambria Math" charset="0"/>
                      </a:rPr>
                      <m:t>−1</m:t>
                    </m:r>
                    <m:r>
                      <a:rPr lang="en-US" sz="2200" i="1">
                        <a:latin typeface="Cambria Math" charset="0"/>
                      </a:rPr>
                      <m:t> </m:t>
                    </m:r>
                  </m:oMath>
                </a14:m>
                <a:r>
                  <a:rPr lang="en-US" sz="2200" dirty="0"/>
                  <a:t>  predictors,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charset="0"/>
                          </a:rPr>
                          <m:t>𝑃</m:t>
                        </m:r>
                      </m:e>
                      <m:sub>
                        <m:r>
                          <a:rPr lang="en-US" sz="2200" b="0" i="1" smtClean="0">
                            <a:latin typeface="Cambria Math" charset="0"/>
                          </a:rPr>
                          <m:t>𝑘</m:t>
                        </m:r>
                        <m:r>
                          <a:rPr lang="en-US" sz="2200" b="0" i="1" smtClean="0">
                            <a:latin typeface="Cambria Math" charset="0"/>
                          </a:rPr>
                          <m:t>−1</m:t>
                        </m:r>
                      </m:sub>
                    </m:sSub>
                  </m:oMath>
                </a14:m>
                <a:r>
                  <a:rPr lang="en-US" sz="2200" dirty="0"/>
                  <a:t>.</a:t>
                </a:r>
              </a:p>
              <a:p>
                <a:pPr>
                  <a:spcAft>
                    <a:spcPts val="600"/>
                  </a:spcAft>
                </a:pPr>
                <a:r>
                  <a:rPr lang="en-US" sz="2200" dirty="0"/>
                  <a:t>	  </a:t>
                </a:r>
                <a:r>
                  <a:rPr lang="en-US" sz="2200" b="1" dirty="0"/>
                  <a:t>2.2</a:t>
                </a:r>
                <a:r>
                  <a:rPr lang="en-US" sz="2200" dirty="0"/>
                  <a:t> Select the predictor </a:t>
                </a:r>
                <a14:m>
                  <m:oMath xmlns:m="http://schemas.openxmlformats.org/officeDocument/2006/math">
                    <m:sSub>
                      <m:sSubPr>
                        <m:ctrlPr>
                          <a:rPr lang="en-US" sz="2200" b="0" i="1" smtClean="0">
                            <a:latin typeface="Cambria Math" panose="02040503050406030204" pitchFamily="18" charset="0"/>
                          </a:rPr>
                        </m:ctrlPr>
                      </m:sSubPr>
                      <m:e>
                        <m:sSub>
                          <m:sSubPr>
                            <m:ctrlPr>
                              <a:rPr lang="en-US" sz="2200" b="0" i="1" smtClean="0">
                                <a:latin typeface="Cambria Math" panose="02040503050406030204" pitchFamily="18" charset="0"/>
                              </a:rPr>
                            </m:ctrlPr>
                          </m:sSubPr>
                          <m:e>
                            <m:r>
                              <a:rPr lang="en-US" sz="2200" b="0" i="1" smtClean="0">
                                <a:latin typeface="Cambria Math" charset="0"/>
                              </a:rPr>
                              <m:t>𝑋</m:t>
                            </m:r>
                          </m:e>
                          <m:sub>
                            <m:r>
                              <a:rPr lang="en-US" sz="2200" b="0" i="1" smtClean="0">
                                <a:latin typeface="Cambria Math" charset="0"/>
                              </a:rPr>
                              <m:t>𝑛</m:t>
                            </m:r>
                          </m:sub>
                        </m:sSub>
                      </m:e>
                      <m:sub>
                        <m:r>
                          <a:rPr lang="en-US" sz="2200" b="0" i="1" smtClean="0">
                            <a:latin typeface="Cambria Math" charset="0"/>
                          </a:rPr>
                          <m:t>𝑘</m:t>
                        </m:r>
                      </m:sub>
                    </m:sSub>
                  </m:oMath>
                </a14:m>
                <a:r>
                  <a:rPr lang="en-US" sz="2200" dirty="0"/>
                  <a:t>, not in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charset="0"/>
                          </a:rPr>
                          <m:t>𝑃</m:t>
                        </m:r>
                      </m:e>
                      <m:sub>
                        <m:r>
                          <a:rPr lang="en-US" sz="2200" i="1">
                            <a:latin typeface="Cambria Math" charset="0"/>
                          </a:rPr>
                          <m:t>𝑘</m:t>
                        </m:r>
                        <m:r>
                          <a:rPr lang="en-US" sz="2200" i="1">
                            <a:latin typeface="Cambria Math" charset="0"/>
                          </a:rPr>
                          <m:t>−1</m:t>
                        </m:r>
                      </m:sub>
                    </m:sSub>
                  </m:oMath>
                </a14:m>
                <a:r>
                  <a:rPr lang="en-US" sz="2200" dirty="0"/>
                  <a:t>, so that the model constructed from </a:t>
                </a:r>
                <a14:m>
                  <m:oMath xmlns:m="http://schemas.openxmlformats.org/officeDocument/2006/math">
                    <m:sSub>
                      <m:sSubPr>
                        <m:ctrlPr>
                          <a:rPr lang="en-US" sz="2200" i="1">
                            <a:latin typeface="Cambria Math" panose="02040503050406030204" pitchFamily="18" charset="0"/>
                          </a:rPr>
                        </m:ctrlPr>
                      </m:sSubPr>
                      <m:e>
                        <m:r>
                          <a:rPr lang="en-US" sz="2200" i="1">
                            <a:latin typeface="Cambria Math" charset="0"/>
                          </a:rPr>
                          <m:t>𝑃</m:t>
                        </m:r>
                      </m:e>
                      <m:sub>
                        <m:r>
                          <a:rPr lang="en-US" sz="2200" i="1">
                            <a:latin typeface="Cambria Math" charset="0"/>
                          </a:rPr>
                          <m:t>𝑘</m:t>
                        </m:r>
                      </m:sub>
                    </m:sSub>
                    <m:r>
                      <a:rPr lang="en-US" sz="2200" b="0" i="1" smtClean="0">
                        <a:latin typeface="Cambria Math" charset="0"/>
                      </a:rPr>
                      <m:t>=</m:t>
                    </m:r>
                  </m:oMath>
                </a14:m>
                <a:r>
                  <a:rPr lang="en-US" sz="2200" dirty="0"/>
                  <a:t> </a:t>
                </a:r>
                <a14:m>
                  <m:oMath xmlns:m="http://schemas.openxmlformats.org/officeDocument/2006/math">
                    <m:sSub>
                      <m:sSubPr>
                        <m:ctrlPr>
                          <a:rPr lang="en-US" sz="2200" i="1">
                            <a:latin typeface="Cambria Math" panose="02040503050406030204" pitchFamily="18" charset="0"/>
                          </a:rPr>
                        </m:ctrlPr>
                      </m:sSubPr>
                      <m:e>
                        <m:sSub>
                          <m:sSubPr>
                            <m:ctrlPr>
                              <a:rPr lang="en-US" sz="2200" i="1">
                                <a:latin typeface="Cambria Math" panose="02040503050406030204" pitchFamily="18" charset="0"/>
                              </a:rPr>
                            </m:ctrlPr>
                          </m:sSubPr>
                          <m:e>
                            <m:r>
                              <a:rPr lang="en-US" sz="2200" i="1">
                                <a:latin typeface="Cambria Math" charset="0"/>
                              </a:rPr>
                              <m:t>𝑋</m:t>
                            </m:r>
                          </m:e>
                          <m:sub>
                            <m:r>
                              <a:rPr lang="en-US" sz="2200" i="1">
                                <a:latin typeface="Cambria Math" charset="0"/>
                              </a:rPr>
                              <m:t>𝑛</m:t>
                            </m:r>
                          </m:sub>
                        </m:sSub>
                      </m:e>
                      <m:sub>
                        <m:r>
                          <a:rPr lang="en-US" sz="2200" i="1">
                            <a:latin typeface="Cambria Math" charset="0"/>
                          </a:rPr>
                          <m:t>𝑘</m:t>
                        </m:r>
                      </m:sub>
                    </m:sSub>
                    <m:r>
                      <a:rPr lang="en-US" sz="2200" i="1" smtClean="0">
                        <a:latin typeface="Cambria Math" charset="0"/>
                        <a:ea typeface="Cambria Math" charset="0"/>
                        <a:cs typeface="Cambria Math" charset="0"/>
                      </a:rPr>
                      <m:t>∪</m:t>
                    </m:r>
                    <m:sSub>
                      <m:sSubPr>
                        <m:ctrlPr>
                          <a:rPr lang="en-US" sz="2200" i="1">
                            <a:latin typeface="Cambria Math" panose="02040503050406030204" pitchFamily="18" charset="0"/>
                          </a:rPr>
                        </m:ctrlPr>
                      </m:sSubPr>
                      <m:e>
                        <m:r>
                          <a:rPr lang="en-US" sz="2200" i="1">
                            <a:latin typeface="Cambria Math" charset="0"/>
                          </a:rPr>
                          <m:t>𝑃</m:t>
                        </m:r>
                      </m:e>
                      <m:sub>
                        <m:r>
                          <a:rPr lang="en-US" sz="2200" i="1">
                            <a:latin typeface="Cambria Math" charset="0"/>
                          </a:rPr>
                          <m:t>𝑘</m:t>
                        </m:r>
                        <m:r>
                          <a:rPr lang="en-US" sz="2200" i="1">
                            <a:latin typeface="Cambria Math" charset="0"/>
                          </a:rPr>
                          <m:t>−1</m:t>
                        </m:r>
                      </m:sub>
                    </m:sSub>
                  </m:oMath>
                </a14:m>
                <a:r>
                  <a:rPr lang="en-US" sz="2200" dirty="0"/>
                  <a:t> optimizes a fixed metric (this can be </a:t>
                </a:r>
                <a:r>
                  <a:rPr lang="en-US" sz="2200" i="1" dirty="0"/>
                  <a:t>p</a:t>
                </a:r>
                <a:r>
                  <a:rPr lang="en-US" sz="2200" dirty="0"/>
                  <a:t>-value, </a:t>
                </a:r>
                <a:r>
                  <a:rPr lang="en-US" sz="2200" i="1" dirty="0"/>
                  <a:t>F</a:t>
                </a:r>
                <a:r>
                  <a:rPr lang="en-US" sz="2200" dirty="0"/>
                  <a:t>-stat; validation/test MSE, </a:t>
                </a:r>
                <a14:m>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charset="0"/>
                          </a:rPr>
                          <m:t>𝑅</m:t>
                        </m:r>
                      </m:e>
                      <m:sup>
                        <m:r>
                          <a:rPr lang="en-US" sz="2200" b="0" i="1" smtClean="0">
                            <a:latin typeface="Cambria Math" charset="0"/>
                          </a:rPr>
                          <m:t>2</m:t>
                        </m:r>
                      </m:sup>
                    </m:sSup>
                  </m:oMath>
                </a14:m>
                <a:r>
                  <a:rPr lang="en-US" sz="2200" dirty="0"/>
                  <a:t>; or AIC/BIC on training set).</a:t>
                </a:r>
              </a:p>
              <a:p>
                <a:pPr>
                  <a:spcAft>
                    <a:spcPts val="600"/>
                  </a:spcAft>
                </a:pPr>
                <a:r>
                  <a:rPr lang="en-US" sz="2200" dirty="0"/>
                  <a:t>	   </a:t>
                </a:r>
                <a:r>
                  <a:rPr lang="en-US" sz="2200" b="1" dirty="0"/>
                  <a:t>2.3 </a:t>
                </a:r>
                <a:r>
                  <a:rPr lang="en-US" sz="2200" dirty="0"/>
                  <a:t>Let </a:t>
                </a:r>
                <a14:m>
                  <m:oMath xmlns:m="http://schemas.openxmlformats.org/officeDocument/2006/math">
                    <m:sSub>
                      <m:sSubPr>
                        <m:ctrlPr>
                          <a:rPr lang="en-US" sz="2200" i="1">
                            <a:latin typeface="Cambria Math" panose="02040503050406030204" pitchFamily="18" charset="0"/>
                          </a:rPr>
                        </m:ctrlPr>
                      </m:sSubPr>
                      <m:e>
                        <m:r>
                          <a:rPr lang="en-US" sz="2200" b="0" i="1" smtClean="0">
                            <a:latin typeface="Cambria Math" charset="0"/>
                          </a:rPr>
                          <m:t>𝑀</m:t>
                        </m:r>
                      </m:e>
                      <m:sub>
                        <m:r>
                          <a:rPr lang="en-US" sz="2200" i="1">
                            <a:latin typeface="Cambria Math" charset="0"/>
                          </a:rPr>
                          <m:t>𝑘</m:t>
                        </m:r>
                      </m:sub>
                    </m:sSub>
                  </m:oMath>
                </a14:m>
                <a:r>
                  <a:rPr lang="en-US" sz="2200" dirty="0"/>
                  <a:t> denote the model constructed from the optimal </a:t>
                </a:r>
                <a14:m>
                  <m:oMath xmlns:m="http://schemas.openxmlformats.org/officeDocument/2006/math">
                    <m:sSub>
                      <m:sSubPr>
                        <m:ctrlPr>
                          <a:rPr lang="en-US" sz="2200" i="1">
                            <a:latin typeface="Cambria Math" panose="02040503050406030204" pitchFamily="18" charset="0"/>
                          </a:rPr>
                        </m:ctrlPr>
                      </m:sSubPr>
                      <m:e>
                        <m:r>
                          <a:rPr lang="en-US" sz="2200" i="1">
                            <a:latin typeface="Cambria Math" charset="0"/>
                          </a:rPr>
                          <m:t>𝑃</m:t>
                        </m:r>
                      </m:e>
                      <m:sub>
                        <m:r>
                          <a:rPr lang="en-US" sz="2200" i="1">
                            <a:latin typeface="Cambria Math" charset="0"/>
                          </a:rPr>
                          <m:t>𝑘</m:t>
                        </m:r>
                      </m:sub>
                    </m:sSub>
                  </m:oMath>
                </a14:m>
                <a:r>
                  <a:rPr lang="en-US" sz="2200" dirty="0"/>
                  <a:t>.</a:t>
                </a:r>
              </a:p>
              <a:p>
                <a:pPr>
                  <a:spcAft>
                    <a:spcPts val="600"/>
                  </a:spcAft>
                </a:pPr>
                <a:r>
                  <a:rPr lang="en-US" sz="2200" b="1" dirty="0"/>
                  <a:t>3. </a:t>
                </a:r>
                <a:r>
                  <a:rPr lang="en-US" sz="2200" dirty="0"/>
                  <a:t>Select the model </a:t>
                </a:r>
                <a14:m>
                  <m:oMath xmlns:m="http://schemas.openxmlformats.org/officeDocument/2006/math">
                    <m:r>
                      <a:rPr lang="en-US" sz="2200" b="0" i="1" smtClean="0">
                        <a:latin typeface="Cambria Math" charset="0"/>
                      </a:rPr>
                      <m:t>𝑀</m:t>
                    </m:r>
                  </m:oMath>
                </a14:m>
                <a:r>
                  <a:rPr lang="en-US" sz="2200" dirty="0"/>
                  <a:t> amongst </a:t>
                </a:r>
                <a14:m>
                  <m:oMath xmlns:m="http://schemas.openxmlformats.org/officeDocument/2006/math">
                    <m:r>
                      <a:rPr lang="en-US" sz="2200" b="0" i="0" smtClean="0">
                        <a:latin typeface="Cambria Math" charset="0"/>
                      </a:rPr>
                      <m:t>{</m:t>
                    </m:r>
                    <m:sSub>
                      <m:sSubPr>
                        <m:ctrlPr>
                          <a:rPr lang="en-US" sz="2200" b="0" i="1" smtClean="0">
                            <a:latin typeface="Cambria Math" panose="02040503050406030204" pitchFamily="18" charset="0"/>
                          </a:rPr>
                        </m:ctrlPr>
                      </m:sSubPr>
                      <m:e>
                        <m:r>
                          <a:rPr lang="en-US" sz="2200" i="1">
                            <a:latin typeface="Cambria Math" charset="0"/>
                          </a:rPr>
                          <m:t>𝑀</m:t>
                        </m:r>
                      </m:e>
                      <m:sub>
                        <m:r>
                          <a:rPr lang="en-US" sz="2200" b="0" i="1" smtClean="0">
                            <a:latin typeface="Cambria Math" charset="0"/>
                          </a:rPr>
                          <m:t>0</m:t>
                        </m:r>
                      </m:sub>
                    </m:sSub>
                    <m:r>
                      <a:rPr lang="en-US" sz="2200" b="0" i="1" smtClean="0">
                        <a:latin typeface="Cambria Math" charset="0"/>
                      </a:rPr>
                      <m:t>, </m:t>
                    </m:r>
                    <m:sSub>
                      <m:sSubPr>
                        <m:ctrlPr>
                          <a:rPr lang="en-US" sz="2200" b="0" i="1" smtClean="0">
                            <a:latin typeface="Cambria Math" panose="02040503050406030204" pitchFamily="18" charset="0"/>
                          </a:rPr>
                        </m:ctrlPr>
                      </m:sSubPr>
                      <m:e>
                        <m:r>
                          <a:rPr lang="en-US" sz="2200" b="0" i="1" smtClean="0">
                            <a:latin typeface="Cambria Math" charset="0"/>
                          </a:rPr>
                          <m:t>𝑀</m:t>
                        </m:r>
                      </m:e>
                      <m:sub>
                        <m:r>
                          <a:rPr lang="en-US" sz="2200" b="0" i="1" smtClean="0">
                            <a:latin typeface="Cambria Math" charset="0"/>
                          </a:rPr>
                          <m:t>1</m:t>
                        </m:r>
                      </m:sub>
                    </m:sSub>
                    <m:r>
                      <a:rPr lang="en-US" sz="2200" b="0" i="1" smtClean="0">
                        <a:latin typeface="Cambria Math" charset="0"/>
                      </a:rPr>
                      <m:t>,…, </m:t>
                    </m:r>
                    <m:sSub>
                      <m:sSubPr>
                        <m:ctrlPr>
                          <a:rPr lang="en-US" sz="2200" b="0" i="1" smtClean="0">
                            <a:latin typeface="Cambria Math" panose="02040503050406030204" pitchFamily="18" charset="0"/>
                          </a:rPr>
                        </m:ctrlPr>
                      </m:sSubPr>
                      <m:e>
                        <m:r>
                          <a:rPr lang="en-US" sz="2200" b="0" i="1" smtClean="0">
                            <a:latin typeface="Cambria Math" charset="0"/>
                          </a:rPr>
                          <m:t>𝑀</m:t>
                        </m:r>
                      </m:e>
                      <m:sub>
                        <m:r>
                          <a:rPr lang="en-US" sz="2200" b="0" i="1" smtClean="0">
                            <a:latin typeface="Cambria Math" charset="0"/>
                          </a:rPr>
                          <m:t>𝐽</m:t>
                        </m:r>
                      </m:sub>
                    </m:sSub>
                    <m:r>
                      <a:rPr lang="en-US" sz="2200" b="0" i="1" smtClean="0">
                        <a:latin typeface="Cambria Math" charset="0"/>
                      </a:rPr>
                      <m:t>}</m:t>
                    </m:r>
                    <m:r>
                      <a:rPr lang="en-US" sz="2200" i="1">
                        <a:latin typeface="Cambria Math" charset="0"/>
                      </a:rPr>
                      <m:t> </m:t>
                    </m:r>
                    <m:r>
                      <a:rPr lang="en-US" sz="2200" b="0" i="1" smtClean="0">
                        <a:latin typeface="Cambria Math" charset="0"/>
                      </a:rPr>
                      <m:t> </m:t>
                    </m:r>
                  </m:oMath>
                </a14:m>
                <a:r>
                  <a:rPr lang="en-US" sz="2200" dirty="0"/>
                  <a:t>that optimizes a fixed metric (this can be validation MSE, </a:t>
                </a:r>
                <a14:m>
                  <m:oMath xmlns:m="http://schemas.openxmlformats.org/officeDocument/2006/math">
                    <m:sSup>
                      <m:sSupPr>
                        <m:ctrlPr>
                          <a:rPr lang="en-US" sz="2200" i="1">
                            <a:latin typeface="Cambria Math" panose="02040503050406030204" pitchFamily="18" charset="0"/>
                          </a:rPr>
                        </m:ctrlPr>
                      </m:sSupPr>
                      <m:e>
                        <m:r>
                          <a:rPr lang="en-US" sz="2200" i="1">
                            <a:latin typeface="Cambria Math" charset="0"/>
                          </a:rPr>
                          <m:t>𝑅</m:t>
                        </m:r>
                      </m:e>
                      <m:sup>
                        <m:r>
                          <a:rPr lang="en-US" sz="2200" i="1">
                            <a:latin typeface="Cambria Math" charset="0"/>
                          </a:rPr>
                          <m:t>2</m:t>
                        </m:r>
                      </m:sup>
                    </m:sSup>
                    <m:r>
                      <a:rPr lang="en-US" sz="2200" b="0" i="0" smtClean="0">
                        <a:latin typeface="Cambria Math" charset="0"/>
                      </a:rPr>
                      <m:t>; </m:t>
                    </m:r>
                  </m:oMath>
                </a14:m>
                <a:r>
                  <a:rPr lang="en-US" sz="2200" dirty="0"/>
                  <a:t>or AIC/BIS on training set)</a:t>
                </a:r>
              </a:p>
              <a:p>
                <a:pPr>
                  <a:spcAft>
                    <a:spcPts val="600"/>
                  </a:spcAft>
                </a:pPr>
                <a:r>
                  <a:rPr lang="en-US" sz="2200" dirty="0"/>
                  <a:t>*Note: this reverse direction (starting with the</a:t>
                </a:r>
                <a:r>
                  <a:rPr lang="en-US" sz="2200" i="1" dirty="0"/>
                  <a:t> full </a:t>
                </a:r>
                <a:r>
                  <a:rPr lang="en-US" sz="2200" dirty="0"/>
                  <a:t>model) is also possible: </a:t>
                </a:r>
                <a:r>
                  <a:rPr lang="en-US" sz="2200" i="1" dirty="0"/>
                  <a:t>Backwards</a:t>
                </a:r>
                <a:r>
                  <a:rPr lang="en-US" sz="2200" dirty="0"/>
                  <a:t> Stepwise</a:t>
                </a:r>
              </a:p>
              <a:p>
                <a:pPr>
                  <a:spcAft>
                    <a:spcPts val="600"/>
                  </a:spcAft>
                </a:pPr>
                <a:endParaRPr lang="en-US" sz="2200" dirty="0"/>
              </a:p>
              <a:p>
                <a:pPr>
                  <a:spcAft>
                    <a:spcPts val="600"/>
                  </a:spcAft>
                </a:pPr>
                <a:endParaRPr lang="en-US" sz="2200" dirty="0"/>
              </a:p>
              <a:p>
                <a:pPr>
                  <a:spcAft>
                    <a:spcPts val="600"/>
                  </a:spcAft>
                </a:pPr>
                <a:endParaRPr lang="en-US" sz="2200" dirty="0"/>
              </a:p>
              <a:p>
                <a:pPr>
                  <a:spcAft>
                    <a:spcPts val="600"/>
                  </a:spcAft>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4697" y="878300"/>
                <a:ext cx="10908011" cy="2111143"/>
              </a:xfrm>
              <a:blipFill>
                <a:blip r:embed="rId2"/>
                <a:stretch>
                  <a:fillRect l="-698" t="-1198" r="-582" b="-159281"/>
                </a:stretch>
              </a:blipFill>
            </p:spPr>
            <p:txBody>
              <a:bodyPr/>
              <a:lstStyle/>
              <a:p>
                <a:r>
                  <a:rPr lang="en-US">
                    <a:noFill/>
                  </a:rPr>
                  <a:t> </a:t>
                </a:r>
              </a:p>
            </p:txBody>
          </p:sp>
        </mc:Fallback>
      </mc:AlternateContent>
    </p:spTree>
    <p:extLst>
      <p:ext uri="{BB962C8B-B14F-4D97-AF65-F5344CB8AC3E}">
        <p14:creationId xmlns:p14="http://schemas.microsoft.com/office/powerpoint/2010/main" val="74733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7" name="Content Placeholder 6"/>
          <p:cNvSpPr>
            <a:spLocks noGrp="1"/>
          </p:cNvSpPr>
          <p:nvPr>
            <p:ph idx="1"/>
          </p:nvPr>
        </p:nvSpPr>
        <p:spPr>
          <a:xfrm>
            <a:off x="833415" y="1177758"/>
            <a:ext cx="10327008" cy="4188326"/>
          </a:xfrm>
        </p:spPr>
        <p:txBody>
          <a:bodyPr/>
          <a:lstStyle/>
          <a:p>
            <a:pPr>
              <a:spcAft>
                <a:spcPts val="1200"/>
              </a:spcAft>
            </a:pPr>
            <a:r>
              <a:rPr lang="en-US" dirty="0"/>
              <a:t>Brief Review</a:t>
            </a:r>
          </a:p>
          <a:p>
            <a:pPr>
              <a:spcAft>
                <a:spcPts val="1200"/>
              </a:spcAft>
            </a:pPr>
            <a:r>
              <a:rPr lang="en-US" dirty="0"/>
              <a:t>	- Overfitting</a:t>
            </a:r>
          </a:p>
          <a:p>
            <a:pPr>
              <a:spcAft>
                <a:spcPts val="1200"/>
              </a:spcAft>
            </a:pPr>
            <a:r>
              <a:rPr lang="en-US" dirty="0"/>
              <a:t>	- Variable Selection</a:t>
            </a:r>
          </a:p>
          <a:p>
            <a:pPr>
              <a:spcAft>
                <a:spcPts val="1200"/>
              </a:spcAft>
            </a:pPr>
            <a:r>
              <a:rPr lang="en-US" b="1" dirty="0"/>
              <a:t>Cross Validation </a:t>
            </a:r>
          </a:p>
          <a:p>
            <a:pPr>
              <a:spcAft>
                <a:spcPts val="1200"/>
              </a:spcAft>
            </a:pPr>
            <a:r>
              <a:rPr lang="en-US" dirty="0"/>
              <a:t>Regularization: LASSO and Ridge</a:t>
            </a:r>
          </a:p>
          <a:p>
            <a:pPr>
              <a:spcAft>
                <a:spcPts val="1200"/>
              </a:spcAft>
            </a:pPr>
            <a:r>
              <a:rPr lang="en-US" dirty="0"/>
              <a:t>Regularization Methods: A Comparison</a:t>
            </a:r>
          </a:p>
          <a:p>
            <a:pPr>
              <a:spcAft>
                <a:spcPts val="1200"/>
              </a:spcAft>
            </a:pP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11</a:t>
            </a:fld>
            <a:endParaRPr lang="en-US"/>
          </a:p>
        </p:txBody>
      </p:sp>
    </p:spTree>
    <p:extLst>
      <p:ext uri="{BB962C8B-B14F-4D97-AF65-F5344CB8AC3E}">
        <p14:creationId xmlns:p14="http://schemas.microsoft.com/office/powerpoint/2010/main" val="2855054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sp>
        <p:nvSpPr>
          <p:cNvPr id="3" name="Slide Number Placeholder 2"/>
          <p:cNvSpPr>
            <a:spLocks noGrp="1"/>
          </p:cNvSpPr>
          <p:nvPr>
            <p:ph type="sldNum" sz="quarter" idx="12"/>
          </p:nvPr>
        </p:nvSpPr>
        <p:spPr/>
        <p:txBody>
          <a:bodyPr/>
          <a:lstStyle/>
          <a:p>
            <a:fld id="{81B7CCDB-6D39-0547-B7B3-C80E39D6513A}" type="slidenum">
              <a:rPr lang="en-US" smtClean="0"/>
              <a:t>12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29205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sp>
        <p:nvSpPr>
          <p:cNvPr id="3" name="Slide Number Placeholder 2"/>
          <p:cNvSpPr>
            <a:spLocks noGrp="1"/>
          </p:cNvSpPr>
          <p:nvPr>
            <p:ph type="sldNum" sz="quarter" idx="12"/>
          </p:nvPr>
        </p:nvSpPr>
        <p:spPr/>
        <p:txBody>
          <a:bodyPr/>
          <a:lstStyle/>
          <a:p>
            <a:fld id="{81B7CCDB-6D39-0547-B7B3-C80E39D6513A}" type="slidenum">
              <a:rPr lang="en-US" smtClean="0"/>
              <a:t>13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955312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sp>
        <p:nvSpPr>
          <p:cNvPr id="3" name="Slide Number Placeholder 2"/>
          <p:cNvSpPr>
            <a:spLocks noGrp="1"/>
          </p:cNvSpPr>
          <p:nvPr>
            <p:ph type="sldNum" sz="quarter" idx="12"/>
          </p:nvPr>
        </p:nvSpPr>
        <p:spPr/>
        <p:txBody>
          <a:bodyPr/>
          <a:lstStyle/>
          <a:p>
            <a:fld id="{81B7CCDB-6D39-0547-B7B3-C80E39D6513A}" type="slidenum">
              <a:rPr lang="en-US" smtClean="0"/>
              <a:t>14</a:t>
            </a:fld>
            <a:endParaRPr lang="en-US"/>
          </a:p>
        </p:txBody>
      </p:sp>
      <p:sp>
        <p:nvSpPr>
          <p:cNvPr id="11" name="Rectangle 10"/>
          <p:cNvSpPr/>
          <p:nvPr/>
        </p:nvSpPr>
        <p:spPr>
          <a:xfrm>
            <a:off x="6003235" y="5115339"/>
            <a:ext cx="344556" cy="238539"/>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674539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sp>
        <p:nvSpPr>
          <p:cNvPr id="3" name="Slide Number Placeholder 2"/>
          <p:cNvSpPr>
            <a:spLocks noGrp="1"/>
          </p:cNvSpPr>
          <p:nvPr>
            <p:ph type="sldNum" sz="quarter" idx="12"/>
          </p:nvPr>
        </p:nvSpPr>
        <p:spPr/>
        <p:txBody>
          <a:bodyPr/>
          <a:lstStyle/>
          <a:p>
            <a:fld id="{81B7CCDB-6D39-0547-B7B3-C80E39D6513A}" type="slidenum">
              <a:rPr lang="en-US" smtClean="0"/>
              <a:t>15</a:t>
            </a:fld>
            <a:endParaRPr lang="en-US"/>
          </a:p>
        </p:txBody>
      </p:sp>
      <p:sp>
        <p:nvSpPr>
          <p:cNvPr id="11" name="Rectangle 10"/>
          <p:cNvSpPr/>
          <p:nvPr/>
        </p:nvSpPr>
        <p:spPr>
          <a:xfrm>
            <a:off x="6003235" y="5115339"/>
            <a:ext cx="344556" cy="238539"/>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022804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a:t>
            </a:r>
          </a:p>
        </p:txBody>
      </p:sp>
      <p:sp>
        <p:nvSpPr>
          <p:cNvPr id="4" name="Slide Number Placeholder 3"/>
          <p:cNvSpPr>
            <a:spLocks noGrp="1"/>
          </p:cNvSpPr>
          <p:nvPr>
            <p:ph type="sldNum" sz="quarter" idx="12"/>
          </p:nvPr>
        </p:nvSpPr>
        <p:spPr/>
        <p:txBody>
          <a:bodyPr/>
          <a:lstStyle/>
          <a:p>
            <a:fld id="{81B7CCDB-6D39-0547-B7B3-C80E39D6513A}" type="slidenum">
              <a:rPr lang="en-US" smtClean="0"/>
              <a:t>16</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462624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 Motivation </a:t>
            </a:r>
          </a:p>
        </p:txBody>
      </p:sp>
      <p:sp>
        <p:nvSpPr>
          <p:cNvPr id="3" name="Content Placeholder 2"/>
          <p:cNvSpPr>
            <a:spLocks noGrp="1"/>
          </p:cNvSpPr>
          <p:nvPr>
            <p:ph idx="1"/>
          </p:nvPr>
        </p:nvSpPr>
        <p:spPr>
          <a:xfrm>
            <a:off x="833415" y="1177758"/>
            <a:ext cx="10327008" cy="4754119"/>
          </a:xfrm>
        </p:spPr>
        <p:txBody>
          <a:bodyPr/>
          <a:lstStyle/>
          <a:p>
            <a:pPr>
              <a:spcAft>
                <a:spcPts val="1200"/>
              </a:spcAft>
            </a:pPr>
            <a:r>
              <a:rPr lang="en-US" sz="2400" dirty="0"/>
              <a:t>Using a single validation or test set to select amongst multiple models can be problematic - </a:t>
            </a:r>
            <a:r>
              <a:rPr lang="en-US" sz="2400" b="1" dirty="0"/>
              <a:t>there is the possibility of overfitting to the test set</a:t>
            </a:r>
            <a:r>
              <a:rPr lang="en-US" sz="2400" dirty="0"/>
              <a:t>.</a:t>
            </a:r>
          </a:p>
          <a:p>
            <a:pPr>
              <a:spcAft>
                <a:spcPts val="1200"/>
              </a:spcAft>
            </a:pPr>
            <a:r>
              <a:rPr lang="en-US" sz="2400" dirty="0"/>
              <a:t>One solution to the problems raised by using a single validation set is to evaluate each model on </a:t>
            </a:r>
            <a:r>
              <a:rPr lang="en-US" sz="2400" b="1" dirty="0"/>
              <a:t>multiple</a:t>
            </a:r>
            <a:r>
              <a:rPr lang="en-US" sz="2400" dirty="0"/>
              <a:t> validation sets and average the validation performance. </a:t>
            </a:r>
          </a:p>
          <a:p>
            <a:pPr>
              <a:spcAft>
                <a:spcPts val="1200"/>
              </a:spcAft>
            </a:pPr>
            <a:r>
              <a:rPr lang="en-US" sz="2400" dirty="0"/>
              <a:t>One can randomly split the training set into training and validation multiple times </a:t>
            </a:r>
            <a:r>
              <a:rPr lang="en-US" sz="2400" b="1" dirty="0">
                <a:solidFill>
                  <a:srgbClr val="C00000"/>
                </a:solidFill>
              </a:rPr>
              <a:t>but</a:t>
            </a:r>
            <a:r>
              <a:rPr lang="en-US" sz="2400" dirty="0"/>
              <a:t> randomly creating these sets can create the scenario where important features of the data never appear in our random draws.</a:t>
            </a:r>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p:spTree>
    <p:extLst>
      <p:ext uri="{BB962C8B-B14F-4D97-AF65-F5344CB8AC3E}">
        <p14:creationId xmlns:p14="http://schemas.microsoft.com/office/powerpoint/2010/main" val="360575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 (</a:t>
            </a:r>
            <a:r>
              <a:rPr lang="en-US" i="1" dirty="0"/>
              <a:t>k</a:t>
            </a:r>
            <a:r>
              <a:rPr lang="en-US" dirty="0"/>
              <a:t>-fold)</a:t>
            </a:r>
          </a:p>
        </p:txBody>
      </p:sp>
      <p:sp>
        <p:nvSpPr>
          <p:cNvPr id="3" name="Slide Number Placeholder 2"/>
          <p:cNvSpPr>
            <a:spLocks noGrp="1"/>
          </p:cNvSpPr>
          <p:nvPr>
            <p:ph type="sldNum" sz="quarter" idx="12"/>
          </p:nvPr>
        </p:nvSpPr>
        <p:spPr/>
        <p:txBody>
          <a:bodyPr/>
          <a:lstStyle/>
          <a:p>
            <a:fld id="{81B7CCDB-6D39-0547-B7B3-C80E39D6513A}" type="slidenum">
              <a:rPr lang="en-US" smtClean="0"/>
              <a:t>18</a:t>
            </a:fld>
            <a:endParaRPr lang="en-US"/>
          </a:p>
        </p:txBody>
      </p:sp>
      <p:pic>
        <p:nvPicPr>
          <p:cNvPr id="4" name="Picture 3"/>
          <p:cNvPicPr>
            <a:picLocks noChangeAspect="1"/>
          </p:cNvPicPr>
          <p:nvPr/>
        </p:nvPicPr>
        <p:blipFill>
          <a:blip r:embed="rId2"/>
          <a:stretch>
            <a:fillRect/>
          </a:stretch>
        </p:blipFill>
        <p:spPr>
          <a:xfrm>
            <a:off x="2465337" y="1497252"/>
            <a:ext cx="7770803" cy="4390103"/>
          </a:xfrm>
          <a:prstGeom prst="rect">
            <a:avLst/>
          </a:prstGeom>
        </p:spPr>
      </p:pic>
    </p:spTree>
    <p:extLst>
      <p:ext uri="{BB962C8B-B14F-4D97-AF65-F5344CB8AC3E}">
        <p14:creationId xmlns:p14="http://schemas.microsoft.com/office/powerpoint/2010/main" val="2348867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K-Fold Cross Validation</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7078" y="886210"/>
                <a:ext cx="11365630" cy="2111143"/>
              </a:xfrm>
            </p:spPr>
            <p:txBody>
              <a:bodyPr/>
              <a:lstStyle/>
              <a:p>
                <a:pPr>
                  <a:spcAft>
                    <a:spcPts val="1200"/>
                  </a:spcAft>
                </a:pPr>
                <a:r>
                  <a:rPr lang="en-US" sz="2400" dirty="0"/>
                  <a:t>Given a data set </a:t>
                </a:r>
                <a14:m>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𝑛</m:t>
                            </m:r>
                          </m:sub>
                        </m:sSub>
                      </m:e>
                    </m:d>
                    <m:r>
                      <a:rPr lang="en-US" sz="2400">
                        <a:latin typeface="Cambria Math" charset="0"/>
                      </a:rPr>
                      <m:t>,</m:t>
                    </m:r>
                  </m:oMath>
                </a14:m>
                <a:r>
                  <a:rPr lang="en-US" sz="2400" dirty="0"/>
                  <a:t> where each </a:t>
                </a:r>
                <a14:m>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𝑛</m:t>
                            </m:r>
                          </m:sub>
                        </m:sSub>
                      </m:e>
                    </m:d>
                  </m:oMath>
                </a14:m>
                <a:r>
                  <a:rPr lang="en-US" sz="2400" dirty="0"/>
                  <a:t> contains </a:t>
                </a:r>
                <a:r>
                  <a:rPr lang="en-US" sz="2400" i="1" dirty="0"/>
                  <a:t>J</a:t>
                </a:r>
                <a:r>
                  <a:rPr lang="en-US" sz="2400" dirty="0"/>
                  <a:t> features. </a:t>
                </a:r>
              </a:p>
              <a:p>
                <a:pPr>
                  <a:spcAft>
                    <a:spcPts val="1200"/>
                  </a:spcAft>
                </a:pPr>
                <a:r>
                  <a:rPr lang="en-US" sz="2400" dirty="0"/>
                  <a:t>To ensure that every observation in the dataset is included in at least one training set and at least one validation set we use the </a:t>
                </a:r>
                <a:r>
                  <a:rPr lang="en-US" sz="2400" b="1" dirty="0"/>
                  <a:t>K-fold validation</a:t>
                </a:r>
                <a:r>
                  <a:rPr lang="en-US" sz="2400" dirty="0"/>
                  <a:t>: </a:t>
                </a:r>
              </a:p>
              <a:p>
                <a:pPr marL="1085820" lvl="1" indent="-342900">
                  <a:spcAft>
                    <a:spcPts val="1200"/>
                  </a:spcAft>
                  <a:buFont typeface="Arial" charset="0"/>
                  <a:buChar char="•"/>
                </a:pPr>
                <a:r>
                  <a:rPr lang="en-US" dirty="0"/>
                  <a:t>split the data into </a:t>
                </a:r>
                <a:r>
                  <a:rPr lang="en-US" i="1" dirty="0"/>
                  <a:t>K</a:t>
                </a:r>
                <a:r>
                  <a:rPr lang="en-US" dirty="0"/>
                  <a:t> uniformly sized chunks, </a:t>
                </a:r>
                <a14:m>
                  <m:oMath xmlns:m="http://schemas.openxmlformats.org/officeDocument/2006/math">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𝐶</m:t>
                        </m:r>
                      </m:e>
                      <m:sub>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𝐶</m:t>
                        </m:r>
                      </m:e>
                      <m:sub>
                        <m:r>
                          <a:rPr lang="en-US" b="0" i="1" smtClean="0">
                            <a:latin typeface="Cambria Math" charset="0"/>
                          </a:rPr>
                          <m:t>𝐾</m:t>
                        </m:r>
                      </m:sub>
                    </m:sSub>
                    <m:r>
                      <a:rPr lang="en-US" b="0" i="1" smtClean="0">
                        <a:latin typeface="Cambria Math" charset="0"/>
                      </a:rPr>
                      <m:t>}</m:t>
                    </m:r>
                  </m:oMath>
                </a14:m>
                <a:endParaRPr lang="en-US" dirty="0"/>
              </a:p>
              <a:p>
                <a:pPr marL="1085820" lvl="1" indent="-342900">
                  <a:spcBef>
                    <a:spcPts val="0"/>
                  </a:spcBef>
                  <a:buFont typeface="Arial" charset="0"/>
                  <a:buChar char="•"/>
                </a:pPr>
                <a:r>
                  <a:rPr lang="en-US" dirty="0"/>
                  <a:t>we create </a:t>
                </a:r>
                <a:r>
                  <a:rPr lang="en-US" i="1" dirty="0"/>
                  <a:t>K</a:t>
                </a:r>
                <a:r>
                  <a:rPr lang="en-US" dirty="0"/>
                  <a:t> number of training/validation splits, using one of  the </a:t>
                </a:r>
                <a:r>
                  <a:rPr lang="en-US" i="1" dirty="0"/>
                  <a:t>K </a:t>
                </a:r>
                <a:r>
                  <a:rPr lang="en-US" dirty="0"/>
                  <a:t>chunks for validation and the rest for training. </a:t>
                </a:r>
              </a:p>
              <a:p>
                <a:pPr>
                  <a:spcAft>
                    <a:spcPts val="1200"/>
                  </a:spcAft>
                </a:pPr>
                <a:br>
                  <a:rPr lang="en-US" sz="2400" dirty="0"/>
                </a:br>
                <a:r>
                  <a:rPr lang="en-US" sz="2400" dirty="0"/>
                  <a:t>We fit the model on each training set, denoted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charset="0"/>
                              </a:rPr>
                              <m:t>𝑓</m:t>
                            </m:r>
                          </m:e>
                        </m:acc>
                      </m:e>
                      <m:sub>
                        <m:sSub>
                          <m:sSubPr>
                            <m:ctrlPr>
                              <a:rPr lang="en-US" sz="2400" i="1" dirty="0">
                                <a:latin typeface="Cambria Math" panose="02040503050406030204" pitchFamily="18" charset="0"/>
                              </a:rPr>
                            </m:ctrlPr>
                          </m:sSubPr>
                          <m:e>
                            <m:r>
                              <a:rPr lang="en-US" sz="2400" b="0" i="1" dirty="0" smtClean="0">
                                <a:latin typeface="Cambria Math" charset="0"/>
                              </a:rPr>
                              <m:t>𝐶</m:t>
                            </m:r>
                          </m:e>
                          <m:sub>
                            <m:r>
                              <a:rPr lang="en-US" sz="2400" i="1" dirty="0">
                                <a:latin typeface="Cambria Math" charset="0"/>
                              </a:rPr>
                              <m:t>−</m:t>
                            </m:r>
                            <m:r>
                              <a:rPr lang="en-US" sz="2400" b="0" i="1" dirty="0" smtClean="0">
                                <a:latin typeface="Cambria Math" charset="0"/>
                              </a:rPr>
                              <m:t>𝑖</m:t>
                            </m:r>
                          </m:sub>
                        </m:sSub>
                      </m:sub>
                    </m:sSub>
                  </m:oMath>
                </a14:m>
                <a:r>
                  <a:rPr lang="en-US" sz="2400" dirty="0"/>
                  <a:t> , and evaluate it on the corresponding validation set,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charset="0"/>
                              </a:rPr>
                              <m:t>𝑓</m:t>
                            </m:r>
                          </m:e>
                        </m:acc>
                      </m:e>
                      <m:sub>
                        <m:sSub>
                          <m:sSubPr>
                            <m:ctrlPr>
                              <a:rPr lang="en-US" sz="2400" i="1" dirty="0">
                                <a:latin typeface="Cambria Math" panose="02040503050406030204" pitchFamily="18" charset="0"/>
                              </a:rPr>
                            </m:ctrlPr>
                          </m:sSubPr>
                          <m:e>
                            <m:r>
                              <a:rPr lang="en-US" sz="2400" b="0" i="1" dirty="0" smtClean="0">
                                <a:latin typeface="Cambria Math" charset="0"/>
                              </a:rPr>
                              <m:t>𝐶</m:t>
                            </m:r>
                          </m:e>
                          <m:sub>
                            <m:r>
                              <a:rPr lang="en-US" sz="2400" i="1" dirty="0">
                                <a:latin typeface="Cambria Math" charset="0"/>
                              </a:rPr>
                              <m:t>−</m:t>
                            </m:r>
                            <m:r>
                              <a:rPr lang="en-US" sz="2400" b="0" i="1" dirty="0" smtClean="0">
                                <a:latin typeface="Cambria Math" charset="0"/>
                              </a:rPr>
                              <m:t>𝑖</m:t>
                            </m:r>
                          </m:sub>
                        </m:sSub>
                      </m:sub>
                    </m:sSub>
                    <m:r>
                      <a:rPr lang="en-US" sz="2400" i="1" dirty="0">
                        <a:latin typeface="Cambria Math" charset="0"/>
                      </a:rPr>
                      <m:t> (</m:t>
                    </m:r>
                    <m:sSub>
                      <m:sSubPr>
                        <m:ctrlPr>
                          <a:rPr lang="en-US" sz="2400" i="1" dirty="0">
                            <a:latin typeface="Cambria Math" panose="02040503050406030204" pitchFamily="18" charset="0"/>
                          </a:rPr>
                        </m:ctrlPr>
                      </m:sSubPr>
                      <m:e>
                        <m:r>
                          <a:rPr lang="en-US" sz="2400" b="0" i="1" dirty="0" smtClean="0">
                            <a:latin typeface="Cambria Math" charset="0"/>
                          </a:rPr>
                          <m:t>𝐶</m:t>
                        </m:r>
                      </m:e>
                      <m:sub>
                        <m:r>
                          <a:rPr lang="en-US" sz="2400" i="1" dirty="0">
                            <a:latin typeface="Cambria Math" charset="0"/>
                          </a:rPr>
                          <m:t>𝑖</m:t>
                        </m:r>
                      </m:sub>
                    </m:sSub>
                    <m:r>
                      <a:rPr lang="en-US" sz="2400" i="1" dirty="0">
                        <a:latin typeface="Cambria Math" charset="0"/>
                      </a:rPr>
                      <m:t>)</m:t>
                    </m:r>
                  </m:oMath>
                </a14:m>
                <a:r>
                  <a:rPr lang="en-US" sz="2400" dirty="0"/>
                  <a:t>. The </a:t>
                </a:r>
                <a:r>
                  <a:rPr lang="en-US" sz="2400" b="1" i="1" dirty="0"/>
                  <a:t>cross validation is the performance </a:t>
                </a:r>
                <a:r>
                  <a:rPr lang="en-US" sz="2400" dirty="0"/>
                  <a:t>of the model averaged across all validation sets:</a:t>
                </a:r>
              </a:p>
              <a:p>
                <a:pPr>
                  <a:spcAft>
                    <a:spcPts val="1200"/>
                  </a:spcAft>
                </a:pPr>
                <a:endParaRPr lang="en-US" sz="2400" dirty="0"/>
              </a:p>
              <a:p>
                <a:pPr>
                  <a:spcBef>
                    <a:spcPts val="624"/>
                  </a:spcBef>
                  <a:spcAft>
                    <a:spcPts val="2400"/>
                  </a:spcAft>
                </a:pPr>
                <a:r>
                  <a:rPr lang="en-US" sz="2400" dirty="0"/>
                  <a:t>where </a:t>
                </a:r>
                <a:r>
                  <a:rPr lang="en-US" sz="2400" i="1" dirty="0"/>
                  <a:t>L</a:t>
                </a:r>
                <a:r>
                  <a:rPr lang="en-US" sz="2400" dirty="0"/>
                  <a:t> is a loss function. </a:t>
                </a:r>
              </a:p>
              <a:p>
                <a:pPr>
                  <a:spcAft>
                    <a:spcPts val="1200"/>
                  </a:spcAft>
                </a:pPr>
                <a:r>
                  <a:rPr lang="en-US" sz="2400" dirty="0"/>
                  <a:t> </a:t>
                </a:r>
              </a:p>
              <a:p>
                <a:pPr>
                  <a:spcAft>
                    <a:spcPts val="1200"/>
                  </a:spcAft>
                </a:pPr>
                <a:r>
                  <a:rPr lang="en-US" sz="2400" dirty="0"/>
                  <a:t> </a:t>
                </a:r>
              </a:p>
              <a:p>
                <a:pPr>
                  <a:spcAft>
                    <a:spcPts val="1200"/>
                  </a:spcAft>
                </a:pPr>
                <a:endParaRPr lang="en-US" sz="2400" dirty="0"/>
              </a:p>
              <a:p>
                <a:pPr>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7078" y="886210"/>
                <a:ext cx="11365630" cy="2111143"/>
              </a:xfrm>
              <a:blipFill rotWithShape="0">
                <a:blip r:embed="rId2"/>
                <a:stretch>
                  <a:fillRect l="-804" t="-2305" b="-17809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a:p>
        </p:txBody>
      </p:sp>
      <mc:AlternateContent xmlns:mc="http://schemas.openxmlformats.org/markup-compatibility/2006" xmlns:a14="http://schemas.microsoft.com/office/drawing/2010/main">
        <mc:Choice Requires="a14">
          <p:sp>
            <p:nvSpPr>
              <p:cNvPr id="6" name="Rectangle 5"/>
              <p:cNvSpPr/>
              <p:nvPr/>
            </p:nvSpPr>
            <p:spPr>
              <a:xfrm>
                <a:off x="3605708" y="5269978"/>
                <a:ext cx="4511556" cy="113082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i="1" smtClean="0">
                          <a:solidFill>
                            <a:schemeClr val="tx1">
                              <a:lumMod val="75000"/>
                              <a:lumOff val="25000"/>
                            </a:schemeClr>
                          </a:solidFill>
                          <a:latin typeface="Cambria Math" charset="0"/>
                        </a:rPr>
                        <m:t>𝐶𝑉</m:t>
                      </m:r>
                      <m:d>
                        <m:dPr>
                          <m:ctrlPr>
                            <a:rPr lang="en-US" sz="2400" i="1">
                              <a:solidFill>
                                <a:schemeClr val="tx1">
                                  <a:lumMod val="75000"/>
                                  <a:lumOff val="25000"/>
                                </a:schemeClr>
                              </a:solidFill>
                              <a:latin typeface="Cambria Math" panose="02040503050406030204" pitchFamily="18" charset="0"/>
                            </a:rPr>
                          </m:ctrlPr>
                        </m:dPr>
                        <m:e>
                          <m:r>
                            <m:rPr>
                              <m:sty m:val="p"/>
                            </m:rPr>
                            <a:rPr lang="en-US" sz="2400">
                              <a:solidFill>
                                <a:schemeClr val="tx1">
                                  <a:lumMod val="75000"/>
                                  <a:lumOff val="25000"/>
                                </a:schemeClr>
                              </a:solidFill>
                              <a:latin typeface="Cambria Math" charset="0"/>
                            </a:rPr>
                            <m:t>Model</m:t>
                          </m:r>
                        </m:e>
                      </m:d>
                      <m:r>
                        <a:rPr lang="en-US" sz="2400" i="1">
                          <a:solidFill>
                            <a:schemeClr val="tx1">
                              <a:lumMod val="75000"/>
                              <a:lumOff val="25000"/>
                            </a:schemeClr>
                          </a:solidFill>
                          <a:latin typeface="Cambria Math" charset="0"/>
                        </a:rPr>
                        <m:t>=</m:t>
                      </m:r>
                      <m:f>
                        <m:fPr>
                          <m:ctrlPr>
                            <a:rPr lang="mr-IN" sz="2400" i="1">
                              <a:solidFill>
                                <a:schemeClr val="tx1">
                                  <a:lumMod val="75000"/>
                                  <a:lumOff val="25000"/>
                                </a:schemeClr>
                              </a:solidFill>
                              <a:latin typeface="Cambria Math" panose="02040503050406030204" pitchFamily="18" charset="0"/>
                            </a:rPr>
                          </m:ctrlPr>
                        </m:fPr>
                        <m:num>
                          <m:r>
                            <a:rPr lang="en-US" sz="2400" i="1">
                              <a:solidFill>
                                <a:schemeClr val="tx1">
                                  <a:lumMod val="75000"/>
                                  <a:lumOff val="25000"/>
                                </a:schemeClr>
                              </a:solidFill>
                              <a:latin typeface="Cambria Math" charset="0"/>
                            </a:rPr>
                            <m:t>1</m:t>
                          </m:r>
                        </m:num>
                        <m:den>
                          <m:r>
                            <a:rPr lang="en-US" sz="2400" b="0" i="1" smtClean="0">
                              <a:solidFill>
                                <a:schemeClr val="tx1">
                                  <a:lumMod val="75000"/>
                                  <a:lumOff val="25000"/>
                                </a:schemeClr>
                              </a:solidFill>
                              <a:latin typeface="Cambria Math" charset="0"/>
                            </a:rPr>
                            <m:t>𝐾</m:t>
                          </m:r>
                        </m:den>
                      </m:f>
                      <m:nary>
                        <m:naryPr>
                          <m:chr m:val="∑"/>
                          <m:ctrlPr>
                            <a:rPr lang="is-IS" sz="2400" i="1" smtClean="0">
                              <a:solidFill>
                                <a:schemeClr val="tx1">
                                  <a:lumMod val="75000"/>
                                  <a:lumOff val="25000"/>
                                </a:schemeClr>
                              </a:solidFill>
                              <a:latin typeface="Cambria Math" panose="02040503050406030204" pitchFamily="18" charset="0"/>
                            </a:rPr>
                          </m:ctrlPr>
                        </m:naryPr>
                        <m:sub>
                          <m:r>
                            <m:rPr>
                              <m:brk m:alnAt="23"/>
                            </m:rPr>
                            <a:rPr lang="en-US" sz="2400" b="0" i="1" smtClean="0">
                              <a:solidFill>
                                <a:schemeClr val="tx1">
                                  <a:lumMod val="75000"/>
                                  <a:lumOff val="25000"/>
                                </a:schemeClr>
                              </a:solidFill>
                              <a:latin typeface="Cambria Math" charset="0"/>
                            </a:rPr>
                            <m:t>𝑖</m:t>
                          </m:r>
                          <m:r>
                            <a:rPr lang="en-US" sz="2400" b="0" i="1" smtClean="0">
                              <a:solidFill>
                                <a:schemeClr val="tx1">
                                  <a:lumMod val="75000"/>
                                  <a:lumOff val="25000"/>
                                </a:schemeClr>
                              </a:solidFill>
                              <a:latin typeface="Cambria Math" charset="0"/>
                            </a:rPr>
                            <m:t>=1</m:t>
                          </m:r>
                        </m:sub>
                        <m:sup>
                          <m:r>
                            <a:rPr lang="en-US" sz="2400" b="0" i="1" smtClean="0">
                              <a:solidFill>
                                <a:schemeClr val="tx1">
                                  <a:lumMod val="75000"/>
                                  <a:lumOff val="25000"/>
                                </a:schemeClr>
                              </a:solidFill>
                              <a:latin typeface="Cambria Math" charset="0"/>
                            </a:rPr>
                            <m:t>𝐾</m:t>
                          </m:r>
                        </m:sup>
                        <m:e>
                          <m:sSub>
                            <m:sSubPr>
                              <m:ctrlPr>
                                <a:rPr lang="en-US" sz="2400" i="1" dirty="0">
                                  <a:solidFill>
                                    <a:schemeClr val="tx1">
                                      <a:lumMod val="75000"/>
                                      <a:lumOff val="25000"/>
                                    </a:schemeClr>
                                  </a:solidFill>
                                  <a:latin typeface="Cambria Math" panose="02040503050406030204" pitchFamily="18" charset="0"/>
                                </a:rPr>
                              </m:ctrlPr>
                            </m:sSubPr>
                            <m:e>
                              <m:r>
                                <a:rPr lang="en-US" sz="2400" b="0" i="1" dirty="0" smtClean="0">
                                  <a:solidFill>
                                    <a:schemeClr val="tx1">
                                      <a:lumMod val="75000"/>
                                      <a:lumOff val="25000"/>
                                    </a:schemeClr>
                                  </a:solidFill>
                                  <a:latin typeface="Cambria Math" charset="0"/>
                                </a:rPr>
                                <m:t>𝐿</m:t>
                              </m:r>
                              <m:r>
                                <a:rPr lang="en-US" sz="2400" b="0" i="1" dirty="0" smtClean="0">
                                  <a:solidFill>
                                    <a:schemeClr val="tx1">
                                      <a:lumMod val="75000"/>
                                      <a:lumOff val="25000"/>
                                    </a:schemeClr>
                                  </a:solidFill>
                                  <a:latin typeface="Cambria Math" charset="0"/>
                                </a:rPr>
                                <m:t>(</m:t>
                              </m:r>
                              <m:acc>
                                <m:accPr>
                                  <m:chr m:val="̂"/>
                                  <m:ctrlPr>
                                    <a:rPr lang="en-US" sz="2400" i="1" dirty="0">
                                      <a:solidFill>
                                        <a:schemeClr val="tx1">
                                          <a:lumMod val="75000"/>
                                          <a:lumOff val="25000"/>
                                        </a:schemeClr>
                                      </a:solidFill>
                                      <a:latin typeface="Cambria Math" panose="02040503050406030204" pitchFamily="18" charset="0"/>
                                    </a:rPr>
                                  </m:ctrlPr>
                                </m:accPr>
                                <m:e>
                                  <m:r>
                                    <a:rPr lang="en-US" sz="2400" i="1" dirty="0">
                                      <a:solidFill>
                                        <a:schemeClr val="tx1">
                                          <a:lumMod val="75000"/>
                                          <a:lumOff val="25000"/>
                                        </a:schemeClr>
                                      </a:solidFill>
                                      <a:latin typeface="Cambria Math" charset="0"/>
                                    </a:rPr>
                                    <m:t>𝑓</m:t>
                                  </m:r>
                                </m:e>
                              </m:acc>
                            </m:e>
                            <m:sub>
                              <m:sSub>
                                <m:sSubPr>
                                  <m:ctrlPr>
                                    <a:rPr lang="en-US" sz="2400" i="1" dirty="0">
                                      <a:solidFill>
                                        <a:schemeClr val="tx1">
                                          <a:lumMod val="75000"/>
                                          <a:lumOff val="25000"/>
                                        </a:schemeClr>
                                      </a:solidFill>
                                      <a:latin typeface="Cambria Math" panose="02040503050406030204" pitchFamily="18" charset="0"/>
                                    </a:rPr>
                                  </m:ctrlPr>
                                </m:sSubPr>
                                <m:e>
                                  <m:r>
                                    <a:rPr lang="en-US" sz="2400" i="1" dirty="0">
                                      <a:solidFill>
                                        <a:schemeClr val="tx1">
                                          <a:lumMod val="75000"/>
                                          <a:lumOff val="25000"/>
                                        </a:schemeClr>
                                      </a:solidFill>
                                      <a:latin typeface="Cambria Math" charset="0"/>
                                    </a:rPr>
                                    <m:t>𝐶</m:t>
                                  </m:r>
                                </m:e>
                                <m:sub>
                                  <m:r>
                                    <a:rPr lang="en-US" sz="2400" i="1" dirty="0">
                                      <a:solidFill>
                                        <a:schemeClr val="tx1">
                                          <a:lumMod val="75000"/>
                                          <a:lumOff val="25000"/>
                                        </a:schemeClr>
                                      </a:solidFill>
                                      <a:latin typeface="Cambria Math" charset="0"/>
                                    </a:rPr>
                                    <m:t>−</m:t>
                                  </m:r>
                                  <m:r>
                                    <a:rPr lang="en-US" sz="2400" b="0" i="1" dirty="0" smtClean="0">
                                      <a:solidFill>
                                        <a:schemeClr val="tx1">
                                          <a:lumMod val="75000"/>
                                          <a:lumOff val="25000"/>
                                        </a:schemeClr>
                                      </a:solidFill>
                                      <a:latin typeface="Cambria Math" charset="0"/>
                                    </a:rPr>
                                    <m:t>𝑖</m:t>
                                  </m:r>
                                </m:sub>
                              </m:sSub>
                            </m:sub>
                          </m:sSub>
                          <m:r>
                            <a:rPr lang="en-US" sz="2400" i="1" dirty="0">
                              <a:solidFill>
                                <a:schemeClr val="tx1">
                                  <a:lumMod val="75000"/>
                                  <a:lumOff val="25000"/>
                                </a:schemeClr>
                              </a:solidFill>
                              <a:latin typeface="Cambria Math" charset="0"/>
                            </a:rPr>
                            <m:t> (</m:t>
                          </m:r>
                          <m:sSub>
                            <m:sSubPr>
                              <m:ctrlPr>
                                <a:rPr lang="en-US" sz="2400" i="1" dirty="0">
                                  <a:solidFill>
                                    <a:schemeClr val="tx1">
                                      <a:lumMod val="75000"/>
                                      <a:lumOff val="25000"/>
                                    </a:schemeClr>
                                  </a:solidFill>
                                  <a:latin typeface="Cambria Math" panose="02040503050406030204" pitchFamily="18" charset="0"/>
                                </a:rPr>
                              </m:ctrlPr>
                            </m:sSubPr>
                            <m:e>
                              <m:r>
                                <a:rPr lang="en-US" sz="2400" i="1" dirty="0">
                                  <a:solidFill>
                                    <a:schemeClr val="tx1">
                                      <a:lumMod val="75000"/>
                                      <a:lumOff val="25000"/>
                                    </a:schemeClr>
                                  </a:solidFill>
                                  <a:latin typeface="Cambria Math" charset="0"/>
                                </a:rPr>
                                <m:t>𝐶</m:t>
                              </m:r>
                            </m:e>
                            <m:sub>
                              <m:r>
                                <a:rPr lang="en-US" sz="2400" i="1" dirty="0">
                                  <a:solidFill>
                                    <a:schemeClr val="tx1">
                                      <a:lumMod val="75000"/>
                                      <a:lumOff val="25000"/>
                                    </a:schemeClr>
                                  </a:solidFill>
                                  <a:latin typeface="Cambria Math" charset="0"/>
                                </a:rPr>
                                <m:t>𝑖</m:t>
                              </m:r>
                            </m:sub>
                          </m:sSub>
                          <m:r>
                            <a:rPr lang="en-US" sz="2400" i="1" dirty="0">
                              <a:solidFill>
                                <a:schemeClr val="tx1">
                                  <a:lumMod val="75000"/>
                                  <a:lumOff val="25000"/>
                                </a:schemeClr>
                              </a:solidFill>
                              <a:latin typeface="Cambria Math" charset="0"/>
                            </a:rPr>
                            <m:t>)</m:t>
                          </m:r>
                          <m:r>
                            <m:rPr>
                              <m:nor/>
                            </m:rPr>
                            <a:rPr lang="en-US" sz="2400" b="0" i="0" dirty="0" smtClean="0">
                              <a:solidFill>
                                <a:schemeClr val="tx1">
                                  <a:lumMod val="75000"/>
                                  <a:lumOff val="25000"/>
                                </a:schemeClr>
                              </a:solidFill>
                              <a:latin typeface="Cambria Math" charset="0"/>
                            </a:rPr>
                            <m:t>)</m:t>
                          </m:r>
                          <m:r>
                            <m:rPr>
                              <m:nor/>
                            </m:rPr>
                            <a:rPr lang="en-US" sz="2400" dirty="0">
                              <a:solidFill>
                                <a:schemeClr val="tx1">
                                  <a:lumMod val="75000"/>
                                  <a:lumOff val="25000"/>
                                </a:schemeClr>
                              </a:solidFill>
                            </a:rPr>
                            <m:t> </m:t>
                          </m:r>
                        </m:e>
                      </m:nary>
                    </m:oMath>
                  </m:oMathPara>
                </a14:m>
                <a:endParaRPr lang="en-US" sz="2400" dirty="0">
                  <a:solidFill>
                    <a:schemeClr val="tx1">
                      <a:lumMod val="75000"/>
                      <a:lumOff val="25000"/>
                    </a:schemeClr>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3605708" y="5269978"/>
                <a:ext cx="4511556" cy="1130822"/>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7024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7" name="Content Placeholder 6"/>
          <p:cNvSpPr>
            <a:spLocks noGrp="1"/>
          </p:cNvSpPr>
          <p:nvPr>
            <p:ph idx="1"/>
          </p:nvPr>
        </p:nvSpPr>
        <p:spPr>
          <a:xfrm>
            <a:off x="833415" y="1177758"/>
            <a:ext cx="10327008" cy="4188326"/>
          </a:xfrm>
        </p:spPr>
        <p:txBody>
          <a:bodyPr/>
          <a:lstStyle/>
          <a:p>
            <a:pPr>
              <a:spcAft>
                <a:spcPts val="1200"/>
              </a:spcAft>
            </a:pPr>
            <a:r>
              <a:rPr lang="en-US" dirty="0"/>
              <a:t>Brief Review</a:t>
            </a:r>
          </a:p>
          <a:p>
            <a:pPr>
              <a:spcAft>
                <a:spcPts val="1200"/>
              </a:spcAft>
            </a:pPr>
            <a:r>
              <a:rPr lang="en-US" dirty="0"/>
              <a:t>	- Overfitting</a:t>
            </a:r>
          </a:p>
          <a:p>
            <a:pPr>
              <a:spcAft>
                <a:spcPts val="1200"/>
              </a:spcAft>
            </a:pPr>
            <a:r>
              <a:rPr lang="en-US" dirty="0"/>
              <a:t>	- Variable Selection</a:t>
            </a:r>
          </a:p>
          <a:p>
            <a:pPr>
              <a:spcAft>
                <a:spcPts val="1200"/>
              </a:spcAft>
            </a:pPr>
            <a:r>
              <a:rPr lang="en-US" dirty="0"/>
              <a:t>Cross Validation </a:t>
            </a:r>
          </a:p>
          <a:p>
            <a:pPr>
              <a:spcAft>
                <a:spcPts val="1200"/>
              </a:spcAft>
            </a:pPr>
            <a:r>
              <a:rPr lang="en-US" dirty="0"/>
              <a:t>Regularization: LASSO and Ridge</a:t>
            </a:r>
          </a:p>
          <a:p>
            <a:pPr>
              <a:spcAft>
                <a:spcPts val="1200"/>
              </a:spcAft>
            </a:pPr>
            <a:r>
              <a:rPr lang="en-US" dirty="0"/>
              <a:t>Regularization Methods: A Comparison</a:t>
            </a:r>
          </a:p>
          <a:p>
            <a:pPr>
              <a:spcAft>
                <a:spcPts val="1200"/>
              </a:spcAft>
            </a:pP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920807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Leave-One-Out Cross Validation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77078" y="886210"/>
                <a:ext cx="11365630" cy="2111143"/>
              </a:xfrm>
            </p:spPr>
            <p:txBody>
              <a:bodyPr/>
              <a:lstStyle/>
              <a:p>
                <a:r>
                  <a:rPr lang="en-US" sz="2400" i="1" dirty="0"/>
                  <a:t>Or</a:t>
                </a:r>
                <a:r>
                  <a:rPr lang="en-US" sz="2400" b="1" i="1" dirty="0"/>
                  <a:t> </a:t>
                </a:r>
                <a:r>
                  <a:rPr lang="en-US" sz="2400" i="1" dirty="0"/>
                  <a:t>using the </a:t>
                </a:r>
                <a:r>
                  <a:rPr lang="en-US" sz="2400" b="1" i="1" dirty="0"/>
                  <a:t>leave one out </a:t>
                </a:r>
                <a:r>
                  <a:rPr lang="en-US" sz="2400" dirty="0"/>
                  <a:t>method: </a:t>
                </a:r>
              </a:p>
              <a:p>
                <a:pPr marL="811213" lvl="1" indent="-354013">
                  <a:buFont typeface="Arial" charset="0"/>
                  <a:buChar char="•"/>
                </a:pPr>
                <a:r>
                  <a:rPr lang="en-US" dirty="0"/>
                  <a:t>validation set: </a:t>
                </a:r>
                <a14:m>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m:t>
                        </m:r>
                        <m:r>
                          <a:rPr lang="en-US" i="1">
                            <a:latin typeface="Cambria Math" charset="0"/>
                          </a:rPr>
                          <m:t>𝑋</m:t>
                        </m:r>
                      </m:e>
                      <m:sub>
                        <m:r>
                          <a:rPr lang="en-US" b="0" i="1" smtClean="0">
                            <a:latin typeface="Cambria Math" charset="0"/>
                          </a:rPr>
                          <m:t>𝑖</m:t>
                        </m:r>
                      </m:sub>
                    </m:sSub>
                    <m:r>
                      <a:rPr lang="en-US" b="0" i="1" smtClean="0">
                        <a:latin typeface="Cambria Math" charset="0"/>
                      </a:rPr>
                      <m:t>}</m:t>
                    </m:r>
                    <m:r>
                      <a:rPr lang="en-US" i="1">
                        <a:latin typeface="Cambria Math" charset="0"/>
                      </a:rPr>
                      <m:t> </m:t>
                    </m:r>
                  </m:oMath>
                </a14:m>
                <a:r>
                  <a:rPr lang="en-US" dirty="0"/>
                  <a:t> </a:t>
                </a:r>
              </a:p>
              <a:p>
                <a:pPr marL="811213" lvl="1" indent="-354013">
                  <a:spcAft>
                    <a:spcPts val="600"/>
                  </a:spcAft>
                  <a:buFont typeface="Arial" charset="0"/>
                  <a:buChar char="•"/>
                </a:pPr>
                <a:r>
                  <a:rPr lang="en-US" dirty="0"/>
                  <a:t>training set: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𝑋</m:t>
                        </m:r>
                      </m:e>
                      <m:sub>
                        <m:r>
                          <a:rPr lang="en-US" b="0" i="1" smtClean="0">
                            <a:latin typeface="Cambria Math" charset="0"/>
                          </a:rPr>
                          <m:t>−</m:t>
                        </m:r>
                        <m:r>
                          <a:rPr lang="en-US" b="0" i="1" smtClean="0">
                            <a:latin typeface="Cambria Math" charset="0"/>
                          </a:rPr>
                          <m:t>𝑖</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1</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𝑖</m:t>
                        </m:r>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𝑖</m:t>
                        </m:r>
                        <m:r>
                          <a:rPr lang="en-US" b="0" i="1" smtClean="0">
                            <a:latin typeface="Cambria Math" charset="0"/>
                          </a:rPr>
                          <m:t>+1</m:t>
                        </m:r>
                      </m:sub>
                    </m:sSub>
                    <m:r>
                      <a:rPr lang="en-US" b="0" i="1" smtClean="0">
                        <a:latin typeface="Cambria Math" charset="0"/>
                      </a:rPr>
                      <m:t>, …, </m:t>
                    </m:r>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𝑛</m:t>
                        </m:r>
                      </m:sub>
                    </m:sSub>
                    <m:r>
                      <a:rPr lang="en-US" b="0" i="1" smtClean="0">
                        <a:latin typeface="Cambria Math" charset="0"/>
                      </a:rPr>
                      <m:t>}  </m:t>
                    </m:r>
                  </m:oMath>
                </a14:m>
                <a:endParaRPr lang="en-US" sz="2000" dirty="0"/>
              </a:p>
              <a:p>
                <a:pPr>
                  <a:spcAft>
                    <a:spcPts val="600"/>
                  </a:spcAft>
                </a:pPr>
                <a:r>
                  <a:rPr lang="en-US" sz="2400" dirty="0"/>
                  <a:t>for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charset="0"/>
                          </a:rPr>
                          <m:t>𝑖</m:t>
                        </m:r>
                        <m:r>
                          <a:rPr lang="en-US" sz="2400" b="0" i="1" smtClean="0">
                            <a:latin typeface="Cambria Math" charset="0"/>
                          </a:rPr>
                          <m:t>=1,…,</m:t>
                        </m:r>
                        <m:r>
                          <a:rPr lang="en-US" sz="2400" b="0" i="1" smtClean="0">
                            <a:latin typeface="Cambria Math" charset="0"/>
                          </a:rPr>
                          <m:t>𝑛</m:t>
                        </m:r>
                        <m:r>
                          <a:rPr lang="en-US" sz="2400" b="0" i="1" smtClean="0">
                            <a:latin typeface="Cambria Math" charset="0"/>
                          </a:rPr>
                          <m:t>: </m:t>
                        </m:r>
                      </m:e>
                      <m:sub/>
                    </m:sSub>
                  </m:oMath>
                </a14:m>
                <a:r>
                  <a:rPr lang="en-US" sz="2400" dirty="0"/>
                  <a:t> </a:t>
                </a:r>
              </a:p>
              <a:p>
                <a:pPr marL="457200"/>
                <a:r>
                  <a:rPr lang="en-US" sz="2400" dirty="0"/>
                  <a:t>We fit the model on each training set, denoted </a:t>
                </a: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charset="0"/>
                              </a:rPr>
                              <m:t>𝑓</m:t>
                            </m:r>
                          </m:e>
                        </m:acc>
                      </m:e>
                      <m:sub>
                        <m:sSub>
                          <m:sSubPr>
                            <m:ctrlPr>
                              <a:rPr lang="en-US" sz="2400" b="0" i="1" dirty="0" smtClean="0">
                                <a:latin typeface="Cambria Math" panose="02040503050406030204" pitchFamily="18" charset="0"/>
                              </a:rPr>
                            </m:ctrlPr>
                          </m:sSubPr>
                          <m:e>
                            <m:r>
                              <a:rPr lang="en-US" sz="2400" b="0" i="1" dirty="0" smtClean="0">
                                <a:latin typeface="Cambria Math" charset="0"/>
                              </a:rPr>
                              <m:t>𝑋</m:t>
                            </m:r>
                          </m:e>
                          <m:sub>
                            <m:r>
                              <a:rPr lang="en-US" sz="2400" b="0" i="1" dirty="0" smtClean="0">
                                <a:latin typeface="Cambria Math" charset="0"/>
                              </a:rPr>
                              <m:t>−</m:t>
                            </m:r>
                            <m:r>
                              <a:rPr lang="en-US" sz="2400" b="0" i="1" dirty="0" smtClean="0">
                                <a:latin typeface="Cambria Math" charset="0"/>
                              </a:rPr>
                              <m:t>𝑖</m:t>
                            </m:r>
                          </m:sub>
                        </m:sSub>
                      </m:sub>
                    </m:sSub>
                    <m:r>
                      <a:rPr lang="en-US" sz="2400" b="0" i="1" dirty="0" smtClean="0">
                        <a:latin typeface="Cambria Math" charset="0"/>
                      </a:rPr>
                      <m:t>, </m:t>
                    </m:r>
                  </m:oMath>
                </a14:m>
                <a:r>
                  <a:rPr lang="en-US" sz="2400" dirty="0"/>
                  <a:t>and evaluate it on the corresponding validation set,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charset="0"/>
                              </a:rPr>
                              <m:t>𝑓</m:t>
                            </m:r>
                          </m:e>
                        </m:acc>
                      </m:e>
                      <m:sub>
                        <m:sSub>
                          <m:sSubPr>
                            <m:ctrlPr>
                              <a:rPr lang="en-US" sz="2400" i="1" dirty="0">
                                <a:latin typeface="Cambria Math" panose="02040503050406030204" pitchFamily="18" charset="0"/>
                              </a:rPr>
                            </m:ctrlPr>
                          </m:sSubPr>
                          <m:e>
                            <m:r>
                              <a:rPr lang="en-US" sz="2400" b="0" i="1" dirty="0" smtClean="0">
                                <a:latin typeface="Cambria Math" charset="0"/>
                              </a:rPr>
                              <m:t>𝑋</m:t>
                            </m:r>
                          </m:e>
                          <m:sub>
                            <m:r>
                              <a:rPr lang="en-US" sz="2400" i="1" dirty="0">
                                <a:latin typeface="Cambria Math" charset="0"/>
                              </a:rPr>
                              <m:t>−</m:t>
                            </m:r>
                            <m:r>
                              <a:rPr lang="en-US" sz="2400" b="0" i="1" dirty="0" smtClean="0">
                                <a:latin typeface="Cambria Math" charset="0"/>
                              </a:rPr>
                              <m:t>𝑖</m:t>
                            </m:r>
                          </m:sub>
                        </m:sSub>
                      </m:sub>
                    </m:sSub>
                    <m:r>
                      <a:rPr lang="en-US" sz="2400" i="1" dirty="0">
                        <a:latin typeface="Cambria Math" charset="0"/>
                      </a:rPr>
                      <m:t> </m:t>
                    </m:r>
                    <m:r>
                      <a:rPr lang="en-US" sz="2400" b="0" i="1" dirty="0" smtClean="0">
                        <a:latin typeface="Cambria Math" charset="0"/>
                      </a:rPr>
                      <m:t>(</m:t>
                    </m:r>
                    <m:sSub>
                      <m:sSubPr>
                        <m:ctrlPr>
                          <a:rPr lang="en-US" sz="2400" b="0" i="1" dirty="0" smtClean="0">
                            <a:latin typeface="Cambria Math" panose="02040503050406030204" pitchFamily="18" charset="0"/>
                          </a:rPr>
                        </m:ctrlPr>
                      </m:sSubPr>
                      <m:e>
                        <m:r>
                          <a:rPr lang="en-US" sz="2400" b="0" i="1" dirty="0" smtClean="0">
                            <a:latin typeface="Cambria Math" charset="0"/>
                          </a:rPr>
                          <m:t>𝑋</m:t>
                        </m:r>
                      </m:e>
                      <m:sub>
                        <m:r>
                          <a:rPr lang="en-US" sz="2400" b="0" i="1" dirty="0" smtClean="0">
                            <a:latin typeface="Cambria Math" charset="0"/>
                          </a:rPr>
                          <m:t>𝑖</m:t>
                        </m:r>
                      </m:sub>
                    </m:sSub>
                    <m:r>
                      <a:rPr lang="en-US" sz="2400" b="0" i="1" dirty="0" smtClean="0">
                        <a:latin typeface="Cambria Math" charset="0"/>
                      </a:rPr>
                      <m:t>)</m:t>
                    </m:r>
                  </m:oMath>
                </a14:m>
                <a:r>
                  <a:rPr lang="en-US" sz="2400" dirty="0"/>
                  <a:t>. </a:t>
                </a:r>
              </a:p>
              <a:p>
                <a:pPr marL="12700"/>
                <a:r>
                  <a:rPr lang="en-US" sz="2400" dirty="0"/>
                  <a:t>The </a:t>
                </a:r>
                <a:r>
                  <a:rPr lang="en-US" sz="2400" b="1" i="1" dirty="0"/>
                  <a:t>cross validation score </a:t>
                </a:r>
                <a:r>
                  <a:rPr lang="en-US" sz="2400" dirty="0"/>
                  <a:t>is the performance of the model averaged across all validation sets: </a:t>
                </a:r>
              </a:p>
              <a:p>
                <a:endParaRPr lang="en-US" sz="2400" dirty="0"/>
              </a:p>
              <a:p>
                <a:r>
                  <a:rPr lang="en-US" sz="2400" dirty="0"/>
                  <a:t>where </a:t>
                </a:r>
                <a:r>
                  <a:rPr lang="en-US" sz="2400" i="1" dirty="0"/>
                  <a:t>L</a:t>
                </a:r>
                <a:r>
                  <a:rPr lang="en-US" sz="2400" dirty="0"/>
                  <a:t> is a loss function. </a:t>
                </a:r>
              </a:p>
              <a:p>
                <a:br>
                  <a:rPr lang="en-US" sz="2400" dirty="0"/>
                </a:br>
                <a:r>
                  <a:rPr lang="en-US" sz="2400" dirty="0"/>
                  <a:t>*Note: for OLS linear regression, there is a closed form solution to this calculation!</a:t>
                </a:r>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77078" y="886210"/>
                <a:ext cx="11365630" cy="2111143"/>
              </a:xfrm>
              <a:blipFill>
                <a:blip r:embed="rId2"/>
                <a:stretch>
                  <a:fillRect l="-782" t="-2395" b="-1598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mc:AlternateContent xmlns:mc="http://schemas.openxmlformats.org/markup-compatibility/2006" xmlns:a14="http://schemas.microsoft.com/office/drawing/2010/main">
        <mc:Choice Requires="a14">
          <p:sp>
            <p:nvSpPr>
              <p:cNvPr id="5" name="Rectangle 4"/>
              <p:cNvSpPr/>
              <p:nvPr/>
            </p:nvSpPr>
            <p:spPr>
              <a:xfrm>
                <a:off x="3531295" y="4148797"/>
                <a:ext cx="4410951" cy="1100558"/>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i="1" smtClean="0">
                          <a:solidFill>
                            <a:schemeClr val="tx1">
                              <a:lumMod val="75000"/>
                              <a:lumOff val="25000"/>
                            </a:schemeClr>
                          </a:solidFill>
                          <a:latin typeface="Cambria Math" charset="0"/>
                        </a:rPr>
                        <m:t>𝐶𝑉</m:t>
                      </m:r>
                      <m:d>
                        <m:dPr>
                          <m:ctrlPr>
                            <a:rPr lang="en-US" sz="2400" i="1">
                              <a:solidFill>
                                <a:schemeClr val="tx1">
                                  <a:lumMod val="75000"/>
                                  <a:lumOff val="25000"/>
                                </a:schemeClr>
                              </a:solidFill>
                              <a:latin typeface="Cambria Math" panose="02040503050406030204" pitchFamily="18" charset="0"/>
                            </a:rPr>
                          </m:ctrlPr>
                        </m:dPr>
                        <m:e>
                          <m:r>
                            <m:rPr>
                              <m:sty m:val="p"/>
                            </m:rPr>
                            <a:rPr lang="en-US" sz="2400">
                              <a:solidFill>
                                <a:schemeClr val="tx1">
                                  <a:lumMod val="75000"/>
                                  <a:lumOff val="25000"/>
                                </a:schemeClr>
                              </a:solidFill>
                              <a:latin typeface="Cambria Math" charset="0"/>
                            </a:rPr>
                            <m:t>Model</m:t>
                          </m:r>
                        </m:e>
                      </m:d>
                      <m:r>
                        <a:rPr lang="en-US" sz="2400" i="1">
                          <a:solidFill>
                            <a:schemeClr val="tx1">
                              <a:lumMod val="75000"/>
                              <a:lumOff val="25000"/>
                            </a:schemeClr>
                          </a:solidFill>
                          <a:latin typeface="Cambria Math" charset="0"/>
                        </a:rPr>
                        <m:t>=</m:t>
                      </m:r>
                      <m:f>
                        <m:fPr>
                          <m:ctrlPr>
                            <a:rPr lang="mr-IN" sz="2400" i="1">
                              <a:solidFill>
                                <a:schemeClr val="tx1">
                                  <a:lumMod val="75000"/>
                                  <a:lumOff val="25000"/>
                                </a:schemeClr>
                              </a:solidFill>
                              <a:latin typeface="Cambria Math" panose="02040503050406030204" pitchFamily="18" charset="0"/>
                            </a:rPr>
                          </m:ctrlPr>
                        </m:fPr>
                        <m:num>
                          <m:r>
                            <a:rPr lang="en-US" sz="2400" i="1">
                              <a:solidFill>
                                <a:schemeClr val="tx1">
                                  <a:lumMod val="75000"/>
                                  <a:lumOff val="25000"/>
                                </a:schemeClr>
                              </a:solidFill>
                              <a:latin typeface="Cambria Math" charset="0"/>
                            </a:rPr>
                            <m:t>1</m:t>
                          </m:r>
                        </m:num>
                        <m:den>
                          <m:r>
                            <a:rPr lang="en-US" sz="2400" i="1">
                              <a:solidFill>
                                <a:schemeClr val="tx1">
                                  <a:lumMod val="75000"/>
                                  <a:lumOff val="25000"/>
                                </a:schemeClr>
                              </a:solidFill>
                              <a:latin typeface="Cambria Math" charset="0"/>
                            </a:rPr>
                            <m:t>𝑛</m:t>
                          </m:r>
                        </m:den>
                      </m:f>
                      <m:nary>
                        <m:naryPr>
                          <m:chr m:val="∑"/>
                          <m:ctrlPr>
                            <a:rPr lang="is-IS" sz="2400" i="1" smtClean="0">
                              <a:solidFill>
                                <a:schemeClr val="tx1">
                                  <a:lumMod val="75000"/>
                                  <a:lumOff val="25000"/>
                                </a:schemeClr>
                              </a:solidFill>
                              <a:latin typeface="Cambria Math" panose="02040503050406030204" pitchFamily="18" charset="0"/>
                            </a:rPr>
                          </m:ctrlPr>
                        </m:naryPr>
                        <m:sub>
                          <m:r>
                            <m:rPr>
                              <m:brk m:alnAt="23"/>
                            </m:rPr>
                            <a:rPr lang="en-US" sz="2400" b="0" i="1" smtClean="0">
                              <a:solidFill>
                                <a:schemeClr val="tx1">
                                  <a:lumMod val="75000"/>
                                  <a:lumOff val="25000"/>
                                </a:schemeClr>
                              </a:solidFill>
                              <a:latin typeface="Cambria Math" charset="0"/>
                            </a:rPr>
                            <m:t>𝑖</m:t>
                          </m:r>
                          <m:r>
                            <a:rPr lang="en-US" sz="2400" b="0" i="1" smtClean="0">
                              <a:solidFill>
                                <a:schemeClr val="tx1">
                                  <a:lumMod val="75000"/>
                                  <a:lumOff val="25000"/>
                                </a:schemeClr>
                              </a:solidFill>
                              <a:latin typeface="Cambria Math" charset="0"/>
                            </a:rPr>
                            <m:t>=1</m:t>
                          </m:r>
                        </m:sub>
                        <m:sup>
                          <m:r>
                            <a:rPr lang="en-US" sz="2400" b="0" i="1" smtClean="0">
                              <a:solidFill>
                                <a:schemeClr val="tx1">
                                  <a:lumMod val="75000"/>
                                  <a:lumOff val="25000"/>
                                </a:schemeClr>
                              </a:solidFill>
                              <a:latin typeface="Cambria Math" charset="0"/>
                            </a:rPr>
                            <m:t>𝑛</m:t>
                          </m:r>
                        </m:sup>
                        <m:e>
                          <m:sSub>
                            <m:sSubPr>
                              <m:ctrlPr>
                                <a:rPr lang="en-US" sz="2400" i="1" dirty="0">
                                  <a:solidFill>
                                    <a:schemeClr val="tx1">
                                      <a:lumMod val="75000"/>
                                      <a:lumOff val="25000"/>
                                    </a:schemeClr>
                                  </a:solidFill>
                                  <a:latin typeface="Cambria Math" panose="02040503050406030204" pitchFamily="18" charset="0"/>
                                </a:rPr>
                              </m:ctrlPr>
                            </m:sSubPr>
                            <m:e>
                              <m:r>
                                <a:rPr lang="en-US" sz="2400" b="0" i="1" dirty="0" smtClean="0">
                                  <a:solidFill>
                                    <a:schemeClr val="tx1">
                                      <a:lumMod val="75000"/>
                                      <a:lumOff val="25000"/>
                                    </a:schemeClr>
                                  </a:solidFill>
                                  <a:latin typeface="Cambria Math" charset="0"/>
                                </a:rPr>
                                <m:t>𝐿</m:t>
                              </m:r>
                              <m:r>
                                <a:rPr lang="en-US" sz="2400" b="0" i="1" dirty="0" smtClean="0">
                                  <a:solidFill>
                                    <a:schemeClr val="tx1">
                                      <a:lumMod val="75000"/>
                                      <a:lumOff val="25000"/>
                                    </a:schemeClr>
                                  </a:solidFill>
                                  <a:latin typeface="Cambria Math" charset="0"/>
                                </a:rPr>
                                <m:t>(</m:t>
                              </m:r>
                              <m:acc>
                                <m:accPr>
                                  <m:chr m:val="̂"/>
                                  <m:ctrlPr>
                                    <a:rPr lang="en-US" sz="2400" i="1" dirty="0">
                                      <a:solidFill>
                                        <a:schemeClr val="tx1">
                                          <a:lumMod val="75000"/>
                                          <a:lumOff val="25000"/>
                                        </a:schemeClr>
                                      </a:solidFill>
                                      <a:latin typeface="Cambria Math" panose="02040503050406030204" pitchFamily="18" charset="0"/>
                                    </a:rPr>
                                  </m:ctrlPr>
                                </m:accPr>
                                <m:e>
                                  <m:r>
                                    <a:rPr lang="en-US" sz="2400" i="1" dirty="0">
                                      <a:solidFill>
                                        <a:schemeClr val="tx1">
                                          <a:lumMod val="75000"/>
                                          <a:lumOff val="25000"/>
                                        </a:schemeClr>
                                      </a:solidFill>
                                      <a:latin typeface="Cambria Math" charset="0"/>
                                    </a:rPr>
                                    <m:t>𝑓</m:t>
                                  </m:r>
                                </m:e>
                              </m:acc>
                            </m:e>
                            <m:sub>
                              <m:sSub>
                                <m:sSubPr>
                                  <m:ctrlPr>
                                    <a:rPr lang="en-US" sz="2400" i="1" dirty="0">
                                      <a:solidFill>
                                        <a:schemeClr val="tx1">
                                          <a:lumMod val="75000"/>
                                          <a:lumOff val="25000"/>
                                        </a:schemeClr>
                                      </a:solidFill>
                                      <a:latin typeface="Cambria Math" panose="02040503050406030204" pitchFamily="18" charset="0"/>
                                    </a:rPr>
                                  </m:ctrlPr>
                                </m:sSubPr>
                                <m:e>
                                  <m:r>
                                    <a:rPr lang="en-US" sz="2400" b="0" i="1" dirty="0" smtClean="0">
                                      <a:solidFill>
                                        <a:schemeClr val="tx1">
                                          <a:lumMod val="75000"/>
                                          <a:lumOff val="25000"/>
                                        </a:schemeClr>
                                      </a:solidFill>
                                      <a:latin typeface="Cambria Math" charset="0"/>
                                    </a:rPr>
                                    <m:t>𝑋</m:t>
                                  </m:r>
                                </m:e>
                                <m:sub>
                                  <m:r>
                                    <a:rPr lang="en-US" sz="2400" i="1" dirty="0">
                                      <a:solidFill>
                                        <a:schemeClr val="tx1">
                                          <a:lumMod val="75000"/>
                                          <a:lumOff val="25000"/>
                                        </a:schemeClr>
                                      </a:solidFill>
                                      <a:latin typeface="Cambria Math" charset="0"/>
                                    </a:rPr>
                                    <m:t>−</m:t>
                                  </m:r>
                                  <m:r>
                                    <a:rPr lang="en-US" sz="2400" b="0" i="1" dirty="0" smtClean="0">
                                      <a:solidFill>
                                        <a:schemeClr val="tx1">
                                          <a:lumMod val="75000"/>
                                          <a:lumOff val="25000"/>
                                        </a:schemeClr>
                                      </a:solidFill>
                                      <a:latin typeface="Cambria Math" charset="0"/>
                                    </a:rPr>
                                    <m:t>𝑖</m:t>
                                  </m:r>
                                </m:sub>
                              </m:sSub>
                            </m:sub>
                          </m:sSub>
                          <m:r>
                            <a:rPr lang="en-US" sz="2400" i="1" dirty="0">
                              <a:solidFill>
                                <a:schemeClr val="tx1">
                                  <a:lumMod val="75000"/>
                                  <a:lumOff val="25000"/>
                                </a:schemeClr>
                              </a:solidFill>
                              <a:latin typeface="Cambria Math" charset="0"/>
                            </a:rPr>
                            <m:t> (</m:t>
                          </m:r>
                          <m:sSub>
                            <m:sSubPr>
                              <m:ctrlPr>
                                <a:rPr lang="en-US" sz="2400" i="1" dirty="0">
                                  <a:solidFill>
                                    <a:schemeClr val="tx1">
                                      <a:lumMod val="75000"/>
                                      <a:lumOff val="25000"/>
                                    </a:schemeClr>
                                  </a:solidFill>
                                  <a:latin typeface="Cambria Math" panose="02040503050406030204" pitchFamily="18" charset="0"/>
                                </a:rPr>
                              </m:ctrlPr>
                            </m:sSubPr>
                            <m:e>
                              <m:r>
                                <a:rPr lang="en-US" sz="2400" b="0" i="1" dirty="0" smtClean="0">
                                  <a:solidFill>
                                    <a:schemeClr val="tx1">
                                      <a:lumMod val="75000"/>
                                      <a:lumOff val="25000"/>
                                    </a:schemeClr>
                                  </a:solidFill>
                                  <a:latin typeface="Cambria Math" charset="0"/>
                                </a:rPr>
                                <m:t>𝑋</m:t>
                              </m:r>
                            </m:e>
                            <m:sub>
                              <m:r>
                                <a:rPr lang="en-US" sz="2400" i="1" dirty="0">
                                  <a:solidFill>
                                    <a:schemeClr val="tx1">
                                      <a:lumMod val="75000"/>
                                      <a:lumOff val="25000"/>
                                    </a:schemeClr>
                                  </a:solidFill>
                                  <a:latin typeface="Cambria Math" charset="0"/>
                                </a:rPr>
                                <m:t>𝑖</m:t>
                              </m:r>
                            </m:sub>
                          </m:sSub>
                          <m:r>
                            <a:rPr lang="en-US" sz="2400" i="1" dirty="0">
                              <a:solidFill>
                                <a:schemeClr val="tx1">
                                  <a:lumMod val="75000"/>
                                  <a:lumOff val="25000"/>
                                </a:schemeClr>
                              </a:solidFill>
                              <a:latin typeface="Cambria Math" charset="0"/>
                            </a:rPr>
                            <m:t>)</m:t>
                          </m:r>
                          <m:r>
                            <m:rPr>
                              <m:nor/>
                            </m:rPr>
                            <a:rPr lang="en-US" sz="2400" b="0" i="0" dirty="0" smtClean="0">
                              <a:solidFill>
                                <a:schemeClr val="tx1">
                                  <a:lumMod val="75000"/>
                                  <a:lumOff val="25000"/>
                                </a:schemeClr>
                              </a:solidFill>
                              <a:latin typeface="Cambria Math" charset="0"/>
                            </a:rPr>
                            <m:t>)</m:t>
                          </m:r>
                          <m:r>
                            <m:rPr>
                              <m:nor/>
                            </m:rPr>
                            <a:rPr lang="en-US" sz="2400" dirty="0">
                              <a:solidFill>
                                <a:schemeClr val="tx1">
                                  <a:lumMod val="75000"/>
                                  <a:lumOff val="25000"/>
                                </a:schemeClr>
                              </a:solidFill>
                            </a:rPr>
                            <m:t> </m:t>
                          </m:r>
                        </m:e>
                      </m:nary>
                    </m:oMath>
                  </m:oMathPara>
                </a14:m>
                <a:endParaRPr lang="en-US" sz="2400" dirty="0">
                  <a:solidFill>
                    <a:schemeClr val="tx1">
                      <a:lumMod val="75000"/>
                      <a:lumOff val="2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531295" y="4148797"/>
                <a:ext cx="4410951" cy="110055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612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Subsets (sometimes called bootstrapped) Cross-Validation</a:t>
            </a:r>
          </a:p>
        </p:txBody>
      </p:sp>
      <p:sp>
        <p:nvSpPr>
          <p:cNvPr id="3" name="Content Placeholder 2"/>
          <p:cNvSpPr>
            <a:spLocks noGrp="1"/>
          </p:cNvSpPr>
          <p:nvPr>
            <p:ph idx="1"/>
          </p:nvPr>
        </p:nvSpPr>
        <p:spPr>
          <a:xfrm>
            <a:off x="477078" y="886210"/>
            <a:ext cx="11365630" cy="2111143"/>
          </a:xfrm>
        </p:spPr>
        <p:txBody>
          <a:bodyPr/>
          <a:lstStyle/>
          <a:p>
            <a:pPr marL="342900" indent="-342900">
              <a:buFont typeface="Arial" panose="020B0604020202020204" pitchFamily="34" charset="0"/>
              <a:buChar char="•"/>
            </a:pPr>
            <a:r>
              <a:rPr lang="en-US" sz="2400" dirty="0"/>
              <a:t>An alternative approach to doing </a:t>
            </a:r>
            <a:r>
              <a:rPr lang="en-US" sz="2400" i="1" dirty="0"/>
              <a:t>k</a:t>
            </a:r>
            <a:r>
              <a:rPr lang="en-US" sz="2400" dirty="0"/>
              <a:t>-fold cross-validation is to do many random subsets of random selected observations.</a:t>
            </a:r>
          </a:p>
          <a:p>
            <a:pPr marL="342900" indent="-342900">
              <a:buFont typeface="Arial" panose="020B0604020202020204" pitchFamily="34" charset="0"/>
              <a:buChar char="•"/>
            </a:pPr>
            <a:r>
              <a:rPr lang="en-US" sz="2400" dirty="0"/>
              <a:t>For example, from the original training set, 80% of the observations may be randomly selected to train the models, and the other 20% are left to validate/evaluate the models to choose between them.</a:t>
            </a:r>
          </a:p>
          <a:p>
            <a:pPr marL="342900" indent="-342900">
              <a:buFont typeface="Arial" panose="020B0604020202020204" pitchFamily="34" charset="0"/>
              <a:buChar char="•"/>
            </a:pPr>
            <a:r>
              <a:rPr lang="en-US" sz="2400" dirty="0"/>
              <a:t>Then this is done a 2</a:t>
            </a:r>
            <a:r>
              <a:rPr lang="en-US" sz="2400" baseline="30000" dirty="0"/>
              <a:t>nd</a:t>
            </a:r>
            <a:r>
              <a:rPr lang="en-US" sz="2400" dirty="0"/>
              <a:t> time for a new random subset of 80% of the observations.  And then a 3</a:t>
            </a:r>
            <a:r>
              <a:rPr lang="en-US" sz="2400" baseline="30000" dirty="0"/>
              <a:t>rd</a:t>
            </a:r>
            <a:r>
              <a:rPr lang="en-US" sz="2400" dirty="0"/>
              <a:t> time, etc.</a:t>
            </a:r>
          </a:p>
          <a:p>
            <a:pPr marL="342900" indent="-342900">
              <a:buFont typeface="Arial" panose="020B0604020202020204" pitchFamily="34" charset="0"/>
              <a:buChar char="•"/>
            </a:pPr>
            <a:r>
              <a:rPr lang="en-US" sz="2400" dirty="0"/>
              <a:t>What is the advantage to doing CV this way?  To doing k-fold?</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a:p>
        </p:txBody>
      </p:sp>
    </p:spTree>
    <p:extLst>
      <p:ext uri="{BB962C8B-B14F-4D97-AF65-F5344CB8AC3E}">
        <p14:creationId xmlns:p14="http://schemas.microsoft.com/office/powerpoint/2010/main" val="65140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 Selection: Cross Validation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921438" cy="2111143"/>
              </a:xfrm>
            </p:spPr>
            <p:txBody>
              <a:bodyPr/>
              <a:lstStyle/>
              <a:p>
                <a:pPr>
                  <a:spcAft>
                    <a:spcPts val="1200"/>
                  </a:spcAft>
                </a:pPr>
                <a:r>
                  <a:rPr lang="en-US" sz="2400" b="1" dirty="0">
                    <a:solidFill>
                      <a:schemeClr val="tx1">
                        <a:lumMod val="75000"/>
                        <a:lumOff val="25000"/>
                      </a:schemeClr>
                    </a:solidFill>
                    <a:latin typeface="Karla" charset="0"/>
                    <a:ea typeface="Karla" charset="0"/>
                    <a:cs typeface="Karla" charset="0"/>
                  </a:rPr>
                  <a:t>Question: </a:t>
                </a:r>
                <a:r>
                  <a:rPr lang="en-US" sz="2400" dirty="0">
                    <a:solidFill>
                      <a:schemeClr val="tx1">
                        <a:lumMod val="75000"/>
                        <a:lumOff val="25000"/>
                      </a:schemeClr>
                    </a:solidFill>
                    <a:latin typeface="Karla" charset="0"/>
                    <a:ea typeface="Karla" charset="0"/>
                    <a:cs typeface="Karla" charset="0"/>
                  </a:rPr>
                  <a:t>What is the right ratio of train/validate/test, how do I choose</a:t>
                </a:r>
                <a:r>
                  <a:rPr lang="en-US" sz="2400" i="1" dirty="0">
                    <a:solidFill>
                      <a:schemeClr val="tx1">
                        <a:lumMod val="75000"/>
                        <a:lumOff val="25000"/>
                      </a:schemeClr>
                    </a:solidFill>
                    <a:latin typeface="Karla" charset="0"/>
                    <a:ea typeface="Karla" charset="0"/>
                    <a:cs typeface="Karla" charset="0"/>
                  </a:rPr>
                  <a:t> k </a:t>
                </a:r>
                <a:r>
                  <a:rPr lang="en-US" sz="2400" dirty="0">
                    <a:solidFill>
                      <a:schemeClr val="tx1">
                        <a:lumMod val="75000"/>
                        <a:lumOff val="25000"/>
                      </a:schemeClr>
                    </a:solidFill>
                    <a:latin typeface="Karla" charset="0"/>
                    <a:ea typeface="Karla" charset="0"/>
                    <a:cs typeface="Karla" charset="0"/>
                  </a:rPr>
                  <a:t>in</a:t>
                </a:r>
                <a:r>
                  <a:rPr lang="en-US" sz="2400" i="1" dirty="0">
                    <a:solidFill>
                      <a:schemeClr val="tx1">
                        <a:lumMod val="75000"/>
                        <a:lumOff val="25000"/>
                      </a:schemeClr>
                    </a:solidFill>
                    <a:latin typeface="Karla" charset="0"/>
                    <a:ea typeface="Karla" charset="0"/>
                    <a:cs typeface="Karla" charset="0"/>
                  </a:rPr>
                  <a:t> k</a:t>
                </a:r>
                <a:r>
                  <a:rPr lang="en-US" sz="2400" dirty="0">
                    <a:solidFill>
                      <a:schemeClr val="tx1">
                        <a:lumMod val="75000"/>
                        <a:lumOff val="25000"/>
                      </a:schemeClr>
                    </a:solidFill>
                    <a:latin typeface="Karla" charset="0"/>
                    <a:ea typeface="Karla" charset="0"/>
                    <a:cs typeface="Karla" charset="0"/>
                  </a:rPr>
                  <a:t>-fold?</a:t>
                </a:r>
                <a:endParaRPr lang="en-US" sz="2400" b="1" dirty="0"/>
              </a:p>
              <a:p>
                <a:pPr>
                  <a:spcAft>
                    <a:spcPts val="1200"/>
                  </a:spcAft>
                </a:pPr>
                <a:endParaRPr lang="en-US" sz="2400" b="1" dirty="0"/>
              </a:p>
              <a:p>
                <a:pPr>
                  <a:spcAft>
                    <a:spcPts val="1200"/>
                  </a:spcAft>
                </a:pPr>
                <a:endParaRPr lang="en-US" sz="2400" b="1" dirty="0"/>
              </a:p>
              <a:p>
                <a:pPr>
                  <a:spcAft>
                    <a:spcPts val="1200"/>
                  </a:spcAft>
                </a:pPr>
                <a:r>
                  <a:rPr lang="en-US" sz="2400" b="1" dirty="0"/>
                  <a:t>Question: </a:t>
                </a:r>
                <a:r>
                  <a:rPr lang="en-US" sz="2400" dirty="0"/>
                  <a:t>What is the difference in multiple predictors and polynomial regression in model selection?</a:t>
                </a:r>
              </a:p>
              <a:p>
                <a:pPr>
                  <a:spcAft>
                    <a:spcPts val="1200"/>
                  </a:spcAft>
                </a:pPr>
                <a:r>
                  <a:rPr lang="en-US" sz="2400" dirty="0"/>
                  <a:t>We can frame the problem of degree selection for polynomial models as a predictor selection problem:  </a:t>
                </a:r>
              </a:p>
              <a:p>
                <a:pPr>
                  <a:spcAft>
                    <a:spcPts val="1200"/>
                  </a:spcAft>
                </a:pPr>
                <a:r>
                  <a:rPr lang="en-US" sz="2400" dirty="0"/>
                  <a:t>	which of the predictors </a:t>
                </a:r>
                <a14:m>
                  <m:oMath xmlns:m="http://schemas.openxmlformats.org/officeDocument/2006/math">
                    <m:r>
                      <a:rPr lang="en-US" sz="2400" b="0" i="1" smtClean="0">
                        <a:latin typeface="Cambria Math" charset="0"/>
                      </a:rPr>
                      <m:t>{</m:t>
                    </m:r>
                    <m:r>
                      <a:rPr lang="en-US" sz="2400" b="0" i="1" smtClean="0">
                        <a:latin typeface="Cambria Math" charset="0"/>
                      </a:rPr>
                      <m:t>𝑥</m:t>
                    </m:r>
                    <m:r>
                      <a:rPr lang="en-US" sz="2400" b="0" i="1" smtClean="0">
                        <a:latin typeface="Cambria Math" charset="0"/>
                      </a:rPr>
                      <m:t>, </m:t>
                    </m:r>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2</m:t>
                        </m:r>
                      </m:sup>
                    </m:sSup>
                    <m:r>
                      <a:rPr lang="en-US" sz="2400" b="0" i="1" smtClean="0">
                        <a:latin typeface="Cambria Math" charset="0"/>
                      </a:rPr>
                      <m:t>,…, </m:t>
                    </m:r>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𝑚</m:t>
                        </m:r>
                      </m:sup>
                    </m:sSup>
                    <m:r>
                      <a:rPr lang="en-US" sz="2400" b="0" i="1" smtClean="0">
                        <a:latin typeface="Cambria Math" charset="0"/>
                      </a:rPr>
                      <m:t>}</m:t>
                    </m:r>
                  </m:oMath>
                </a14:m>
                <a:r>
                  <a:rPr lang="en-US" sz="2400" dirty="0"/>
                  <a:t>, should we select for modeling?</a:t>
                </a:r>
              </a:p>
              <a:p>
                <a:pPr>
                  <a:spcAft>
                    <a:spcPts val="1200"/>
                  </a:spcAft>
                </a:pPr>
                <a:endParaRPr lang="en-US" sz="2400" dirty="0"/>
              </a:p>
              <a:p>
                <a:pPr>
                  <a:spcAft>
                    <a:spcPts val="1200"/>
                  </a:spcAft>
                </a:pPr>
                <a:endParaRPr lang="en-US" sz="2400" dirty="0"/>
              </a:p>
              <a:p>
                <a:pPr>
                  <a:spcAft>
                    <a:spcPts val="1200"/>
                  </a:spcAft>
                </a:pPr>
                <a:r>
                  <a:rPr lang="en-US" sz="2400" dirty="0"/>
                  <a:t> </a:t>
                </a:r>
                <a:endParaRPr lang="en-US" sz="2400" b="1" dirty="0"/>
              </a:p>
              <a:p>
                <a:pPr>
                  <a:spcAft>
                    <a:spcPts val="1200"/>
                  </a:spcAft>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921438" cy="2111143"/>
              </a:xfrm>
              <a:blipFill>
                <a:blip r:embed="rId2"/>
                <a:stretch>
                  <a:fillRect l="-813" t="-2395" b="-10239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spTree>
    <p:extLst>
      <p:ext uri="{BB962C8B-B14F-4D97-AF65-F5344CB8AC3E}">
        <p14:creationId xmlns:p14="http://schemas.microsoft.com/office/powerpoint/2010/main" val="325691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a:t>
            </a:r>
            <a:r>
              <a:rPr lang="en-US" dirty="0"/>
              <a:t>-NN Revisited</a:t>
            </a:r>
          </a:p>
        </p:txBody>
      </p:sp>
      <p:sp>
        <p:nvSpPr>
          <p:cNvPr id="3" name="Slide Number Placeholder 2"/>
          <p:cNvSpPr>
            <a:spLocks noGrp="1"/>
          </p:cNvSpPr>
          <p:nvPr>
            <p:ph type="sldNum" sz="quarter" idx="12"/>
          </p:nvPr>
        </p:nvSpPr>
        <p:spPr/>
        <p:txBody>
          <a:bodyPr/>
          <a:lstStyle/>
          <a:p>
            <a:fld id="{81B7CCDB-6D39-0547-B7B3-C80E39D6513A}" type="slidenum">
              <a:rPr lang="en-US" smtClean="0"/>
              <a:t>23</a:t>
            </a:fld>
            <a:endParaRPr lang="en-US"/>
          </a:p>
        </p:txBody>
      </p:sp>
      <p:grpSp>
        <p:nvGrpSpPr>
          <p:cNvPr id="6" name="Group 5"/>
          <p:cNvGrpSpPr/>
          <p:nvPr/>
        </p:nvGrpSpPr>
        <p:grpSpPr>
          <a:xfrm>
            <a:off x="-194277" y="1343770"/>
            <a:ext cx="12649202" cy="4572001"/>
            <a:chOff x="-194277" y="1343770"/>
            <a:chExt cx="12649202" cy="4572001"/>
          </a:xfrm>
        </p:grpSpPr>
        <p:pic>
          <p:nvPicPr>
            <p:cNvPr id="4" name="Picture 3">
              <a:extLst>
                <a:ext uri="{FF2B5EF4-FFF2-40B4-BE49-F238E27FC236}">
                  <a16:creationId xmlns:a16="http://schemas.microsoft.com/office/drawing/2014/main" id="{9C8D02AC-B252-AB42-924D-F78A40BBDB49}"/>
                </a:ext>
              </a:extLst>
            </p:cNvPr>
            <p:cNvPicPr>
              <a:picLocks noChangeAspect="1"/>
            </p:cNvPicPr>
            <p:nvPr/>
          </p:nvPicPr>
          <p:blipFill>
            <a:blip r:embed="rId2"/>
            <a:stretch>
              <a:fillRect/>
            </a:stretch>
          </p:blipFill>
          <p:spPr>
            <a:xfrm>
              <a:off x="-194277" y="1343770"/>
              <a:ext cx="6858000" cy="4572000"/>
            </a:xfrm>
            <a:prstGeom prst="rect">
              <a:avLst/>
            </a:prstGeom>
          </p:spPr>
        </p:pic>
        <p:pic>
          <p:nvPicPr>
            <p:cNvPr id="5" name="Picture 4">
              <a:extLst>
                <a:ext uri="{FF2B5EF4-FFF2-40B4-BE49-F238E27FC236}">
                  <a16:creationId xmlns:a16="http://schemas.microsoft.com/office/drawing/2014/main" id="{75E6D5A1-DB34-984F-AB39-8815ED7C54DC}"/>
                </a:ext>
              </a:extLst>
            </p:cNvPr>
            <p:cNvPicPr>
              <a:picLocks noChangeAspect="1"/>
            </p:cNvPicPr>
            <p:nvPr/>
          </p:nvPicPr>
          <p:blipFill>
            <a:blip r:embed="rId3"/>
            <a:stretch>
              <a:fillRect/>
            </a:stretch>
          </p:blipFill>
          <p:spPr>
            <a:xfrm>
              <a:off x="5596923" y="1343770"/>
              <a:ext cx="6858002" cy="4572001"/>
            </a:xfrm>
            <a:prstGeom prst="rect">
              <a:avLst/>
            </a:prstGeom>
          </p:spPr>
        </p:pic>
      </p:grpSp>
    </p:spTree>
    <p:extLst>
      <p:ext uri="{BB962C8B-B14F-4D97-AF65-F5344CB8AC3E}">
        <p14:creationId xmlns:p14="http://schemas.microsoft.com/office/powerpoint/2010/main" val="3879539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kNN</a:t>
            </a:r>
            <a:r>
              <a:rPr lang="en-US" dirty="0"/>
              <a:t> Revisited</a:t>
            </a:r>
          </a:p>
        </p:txBody>
      </p:sp>
      <p:sp>
        <p:nvSpPr>
          <p:cNvPr id="3" name="Content Placeholder 2"/>
          <p:cNvSpPr>
            <a:spLocks noGrp="1"/>
          </p:cNvSpPr>
          <p:nvPr>
            <p:ph idx="1"/>
          </p:nvPr>
        </p:nvSpPr>
        <p:spPr>
          <a:xfrm>
            <a:off x="833415" y="1177758"/>
            <a:ext cx="10921438" cy="2111143"/>
          </a:xfrm>
        </p:spPr>
        <p:txBody>
          <a:bodyPr/>
          <a:lstStyle/>
          <a:p>
            <a:r>
              <a:rPr lang="en-US" sz="2400" dirty="0"/>
              <a:t>Recall our first simple, intuitive, </a:t>
            </a:r>
          </a:p>
          <a:p>
            <a:r>
              <a:rPr lang="en-US" sz="2400" dirty="0"/>
              <a:t>non-parametric model for regression </a:t>
            </a:r>
            <a:r>
              <a:rPr lang="mr-IN" sz="2400" dirty="0"/>
              <a:t>–</a:t>
            </a:r>
            <a:r>
              <a:rPr lang="en-US" sz="2400" dirty="0"/>
              <a:t> </a:t>
            </a:r>
          </a:p>
          <a:p>
            <a:r>
              <a:rPr lang="en-US" sz="2400" dirty="0"/>
              <a:t>the </a:t>
            </a:r>
            <a:r>
              <a:rPr lang="en-US" sz="2400" dirty="0" err="1"/>
              <a:t>kNN</a:t>
            </a:r>
            <a:r>
              <a:rPr lang="en-US" sz="2400" dirty="0"/>
              <a:t> model. We saw that it is vitally </a:t>
            </a:r>
          </a:p>
          <a:p>
            <a:r>
              <a:rPr lang="en-US" sz="2400" dirty="0"/>
              <a:t>important to select an appropriate </a:t>
            </a:r>
            <a:r>
              <a:rPr lang="en-US" sz="2400" i="1" dirty="0"/>
              <a:t>k</a:t>
            </a:r>
            <a:r>
              <a:rPr lang="en-US" sz="2400" dirty="0"/>
              <a:t> for </a:t>
            </a:r>
          </a:p>
          <a:p>
            <a:r>
              <a:rPr lang="en-US" sz="2400" dirty="0"/>
              <a:t>the data.</a:t>
            </a:r>
          </a:p>
          <a:p>
            <a:endParaRPr lang="en-US" sz="2400" dirty="0"/>
          </a:p>
          <a:p>
            <a:r>
              <a:rPr lang="en-US" sz="2400" dirty="0"/>
              <a:t>If the </a:t>
            </a:r>
            <a:r>
              <a:rPr lang="en-US" sz="2400" i="1" dirty="0"/>
              <a:t>k</a:t>
            </a:r>
            <a:r>
              <a:rPr lang="en-US" sz="2400" dirty="0"/>
              <a:t> is too small then the model is very sensitive to noise (since a new prediction is based on very few observed neighbors), and if the </a:t>
            </a:r>
            <a:r>
              <a:rPr lang="en-US" sz="2400" i="1" dirty="0"/>
              <a:t>k</a:t>
            </a:r>
            <a:r>
              <a:rPr lang="en-US" sz="2400" dirty="0"/>
              <a:t> is too large, the model tends towards making constant predictions.</a:t>
            </a:r>
          </a:p>
          <a:p>
            <a:endParaRPr lang="en-US" sz="2400" dirty="0"/>
          </a:p>
          <a:p>
            <a:r>
              <a:rPr lang="en-US" sz="2400" dirty="0"/>
              <a:t>A principled way to choose </a:t>
            </a:r>
            <a:r>
              <a:rPr lang="en-US" sz="2400" i="1" dirty="0"/>
              <a:t>k</a:t>
            </a:r>
            <a:r>
              <a:rPr lang="en-US" sz="2400" dirty="0"/>
              <a:t> is </a:t>
            </a:r>
            <a:r>
              <a:rPr lang="en-US" sz="2400" b="1" dirty="0"/>
              <a:t>through K-fold cross validation.</a:t>
            </a:r>
          </a:p>
          <a:p>
            <a:pPr>
              <a:spcAft>
                <a:spcPts val="1200"/>
              </a:spcAft>
            </a:pPr>
            <a:endParaRPr lang="en-US" sz="2400" b="1" dirty="0"/>
          </a:p>
        </p:txBody>
      </p:sp>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p:grpSp>
        <p:nvGrpSpPr>
          <p:cNvPr id="5" name="Group 4"/>
          <p:cNvGrpSpPr/>
          <p:nvPr/>
        </p:nvGrpSpPr>
        <p:grpSpPr>
          <a:xfrm>
            <a:off x="6602902" y="816429"/>
            <a:ext cx="5385898" cy="2472472"/>
            <a:chOff x="-194277" y="1343770"/>
            <a:chExt cx="12649202" cy="4572001"/>
          </a:xfrm>
        </p:grpSpPr>
        <p:pic>
          <p:nvPicPr>
            <p:cNvPr id="6" name="Picture 5">
              <a:extLst>
                <a:ext uri="{FF2B5EF4-FFF2-40B4-BE49-F238E27FC236}">
                  <a16:creationId xmlns:a16="http://schemas.microsoft.com/office/drawing/2014/main" id="{9C8D02AC-B252-AB42-924D-F78A40BBDB49}"/>
                </a:ext>
              </a:extLst>
            </p:cNvPr>
            <p:cNvPicPr>
              <a:picLocks noChangeAspect="1"/>
            </p:cNvPicPr>
            <p:nvPr/>
          </p:nvPicPr>
          <p:blipFill>
            <a:blip r:embed="rId2"/>
            <a:stretch>
              <a:fillRect/>
            </a:stretch>
          </p:blipFill>
          <p:spPr>
            <a:xfrm>
              <a:off x="-194277" y="1343770"/>
              <a:ext cx="6858000" cy="4572000"/>
            </a:xfrm>
            <a:prstGeom prst="rect">
              <a:avLst/>
            </a:prstGeom>
          </p:spPr>
        </p:pic>
        <p:pic>
          <p:nvPicPr>
            <p:cNvPr id="7" name="Picture 6">
              <a:extLst>
                <a:ext uri="{FF2B5EF4-FFF2-40B4-BE49-F238E27FC236}">
                  <a16:creationId xmlns:a16="http://schemas.microsoft.com/office/drawing/2014/main" id="{75E6D5A1-DB34-984F-AB39-8815ED7C54DC}"/>
                </a:ext>
              </a:extLst>
            </p:cNvPr>
            <p:cNvPicPr>
              <a:picLocks noChangeAspect="1"/>
            </p:cNvPicPr>
            <p:nvPr/>
          </p:nvPicPr>
          <p:blipFill>
            <a:blip r:embed="rId3"/>
            <a:stretch>
              <a:fillRect/>
            </a:stretch>
          </p:blipFill>
          <p:spPr>
            <a:xfrm>
              <a:off x="5596923" y="1343770"/>
              <a:ext cx="6858002" cy="4572001"/>
            </a:xfrm>
            <a:prstGeom prst="rect">
              <a:avLst/>
            </a:prstGeom>
          </p:spPr>
        </p:pic>
      </p:grpSp>
    </p:spTree>
    <p:extLst>
      <p:ext uri="{BB962C8B-B14F-4D97-AF65-F5344CB8AC3E}">
        <p14:creationId xmlns:p14="http://schemas.microsoft.com/office/powerpoint/2010/main" val="828099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K-fold with k=100 folds </a:t>
            </a:r>
          </a:p>
        </p:txBody>
      </p:sp>
      <p:sp>
        <p:nvSpPr>
          <p:cNvPr id="3" name="Slide Number Placeholder 2"/>
          <p:cNvSpPr>
            <a:spLocks noGrp="1"/>
          </p:cNvSpPr>
          <p:nvPr>
            <p:ph type="sldNum" sz="quarter" idx="12"/>
          </p:nvPr>
        </p:nvSpPr>
        <p:spPr/>
        <p:txBody>
          <a:bodyPr/>
          <a:lstStyle/>
          <a:p>
            <a:fld id="{8C616E8F-BF65-1643-9F00-FF84D0665BC6}" type="slidenum">
              <a:rPr lang="en-US" smtClean="0"/>
              <a:t>25</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430558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CB838-F2CB-904F-AD84-3285175F30AE}"/>
              </a:ext>
            </a:extLst>
          </p:cNvPr>
          <p:cNvSpPr>
            <a:spLocks noGrp="1"/>
          </p:cNvSpPr>
          <p:nvPr>
            <p:ph type="title"/>
          </p:nvPr>
        </p:nvSpPr>
        <p:spPr/>
        <p:txBody>
          <a:bodyPr/>
          <a:lstStyle/>
          <a:p>
            <a:r>
              <a:rPr lang="en-US" dirty="0"/>
              <a:t>What happens to the test set?</a:t>
            </a:r>
          </a:p>
        </p:txBody>
      </p:sp>
      <p:sp>
        <p:nvSpPr>
          <p:cNvPr id="3" name="Content Placeholder 2">
            <a:extLst>
              <a:ext uri="{FF2B5EF4-FFF2-40B4-BE49-F238E27FC236}">
                <a16:creationId xmlns:a16="http://schemas.microsoft.com/office/drawing/2014/main" id="{EAF0D0BE-FE2F-D347-9AA9-EB15C9E0D22E}"/>
              </a:ext>
            </a:extLst>
          </p:cNvPr>
          <p:cNvSpPr>
            <a:spLocks noGrp="1"/>
          </p:cNvSpPr>
          <p:nvPr>
            <p:ph idx="1"/>
          </p:nvPr>
        </p:nvSpPr>
        <p:spPr/>
        <p:txBody>
          <a:bodyPr/>
          <a:lstStyle/>
          <a:p>
            <a:r>
              <a:rPr lang="en-US" sz="2400" dirty="0"/>
              <a:t>Note: there is still usefulness to a single test set.</a:t>
            </a:r>
          </a:p>
          <a:p>
            <a:endParaRPr lang="en-US" sz="2400" dirty="0"/>
          </a:p>
          <a:p>
            <a:r>
              <a:rPr lang="en-US" sz="2400" dirty="0"/>
              <a:t>Cross-validation is great to choose between many models or tune a hyperparameter (which we will see in a bit).   But the error of the model is likely under-evaluated.  Why?</a:t>
            </a:r>
          </a:p>
          <a:p>
            <a:endParaRPr lang="en-US" sz="2400" dirty="0"/>
          </a:p>
          <a:p>
            <a:r>
              <a:rPr lang="en-US" sz="2400" dirty="0"/>
              <a:t>This is where the original test set comes in to play:</a:t>
            </a:r>
          </a:p>
        </p:txBody>
      </p:sp>
      <p:sp>
        <p:nvSpPr>
          <p:cNvPr id="4" name="Slide Number Placeholder 3">
            <a:extLst>
              <a:ext uri="{FF2B5EF4-FFF2-40B4-BE49-F238E27FC236}">
                <a16:creationId xmlns:a16="http://schemas.microsoft.com/office/drawing/2014/main" id="{900A2521-08B0-5044-B789-624854290A09}"/>
              </a:ext>
            </a:extLst>
          </p:cNvPr>
          <p:cNvSpPr>
            <a:spLocks noGrp="1"/>
          </p:cNvSpPr>
          <p:nvPr>
            <p:ph type="sldNum" sz="quarter" idx="12"/>
          </p:nvPr>
        </p:nvSpPr>
        <p:spPr/>
        <p:txBody>
          <a:bodyPr/>
          <a:lstStyle/>
          <a:p>
            <a:fld id="{AD29F1E6-0A42-6342-8A19-FA364A33AB30}" type="slidenum">
              <a:rPr lang="en-US" smtClean="0"/>
              <a:t>26</a:t>
            </a:fld>
            <a:endParaRPr lang="en-US"/>
          </a:p>
        </p:txBody>
      </p:sp>
      <p:pic>
        <p:nvPicPr>
          <p:cNvPr id="5" name="Picture 4">
            <a:extLst>
              <a:ext uri="{FF2B5EF4-FFF2-40B4-BE49-F238E27FC236}">
                <a16:creationId xmlns:a16="http://schemas.microsoft.com/office/drawing/2014/main" id="{219CD949-BEC2-4A4B-9BD8-7A8810CF3537}"/>
              </a:ext>
            </a:extLst>
          </p:cNvPr>
          <p:cNvPicPr>
            <a:picLocks noChangeAspect="1"/>
          </p:cNvPicPr>
          <p:nvPr/>
        </p:nvPicPr>
        <p:blipFill>
          <a:blip r:embed="rId2"/>
          <a:stretch>
            <a:fillRect/>
          </a:stretch>
        </p:blipFill>
        <p:spPr>
          <a:xfrm>
            <a:off x="4190976" y="4143587"/>
            <a:ext cx="3810047" cy="2257213"/>
          </a:xfrm>
          <a:prstGeom prst="rect">
            <a:avLst/>
          </a:prstGeom>
        </p:spPr>
      </p:pic>
    </p:spTree>
    <p:extLst>
      <p:ext uri="{BB962C8B-B14F-4D97-AF65-F5344CB8AC3E}">
        <p14:creationId xmlns:p14="http://schemas.microsoft.com/office/powerpoint/2010/main" val="3178239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7" name="Content Placeholder 6"/>
          <p:cNvSpPr>
            <a:spLocks noGrp="1"/>
          </p:cNvSpPr>
          <p:nvPr>
            <p:ph idx="1"/>
          </p:nvPr>
        </p:nvSpPr>
        <p:spPr>
          <a:xfrm>
            <a:off x="833415" y="1177758"/>
            <a:ext cx="10327008" cy="4188326"/>
          </a:xfrm>
        </p:spPr>
        <p:txBody>
          <a:bodyPr/>
          <a:lstStyle/>
          <a:p>
            <a:pPr>
              <a:spcAft>
                <a:spcPts val="1200"/>
              </a:spcAft>
            </a:pPr>
            <a:r>
              <a:rPr lang="en-US" dirty="0"/>
              <a:t>Brief Review</a:t>
            </a:r>
          </a:p>
          <a:p>
            <a:pPr>
              <a:spcAft>
                <a:spcPts val="1200"/>
              </a:spcAft>
            </a:pPr>
            <a:r>
              <a:rPr lang="en-US" dirty="0"/>
              <a:t>	- Overfitting</a:t>
            </a:r>
          </a:p>
          <a:p>
            <a:pPr>
              <a:spcAft>
                <a:spcPts val="1200"/>
              </a:spcAft>
            </a:pPr>
            <a:r>
              <a:rPr lang="en-US" dirty="0"/>
              <a:t>	- Variable Selection</a:t>
            </a:r>
          </a:p>
          <a:p>
            <a:pPr>
              <a:spcAft>
                <a:spcPts val="1200"/>
              </a:spcAft>
            </a:pPr>
            <a:r>
              <a:rPr lang="en-US" dirty="0"/>
              <a:t>Cross Validation </a:t>
            </a:r>
          </a:p>
          <a:p>
            <a:pPr>
              <a:spcAft>
                <a:spcPts val="1200"/>
              </a:spcAft>
            </a:pPr>
            <a:r>
              <a:rPr lang="en-US" b="1" dirty="0"/>
              <a:t>Regularization: LASSO and Ridge</a:t>
            </a:r>
          </a:p>
          <a:p>
            <a:pPr>
              <a:spcAft>
                <a:spcPts val="1200"/>
              </a:spcAft>
            </a:pPr>
            <a:r>
              <a:rPr lang="en-US" dirty="0"/>
              <a:t>Regularization Methods: A Comparison</a:t>
            </a:r>
          </a:p>
          <a:p>
            <a:pPr>
              <a:spcAft>
                <a:spcPts val="1200"/>
              </a:spcAft>
            </a:pP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spTree>
    <p:extLst>
      <p:ext uri="{BB962C8B-B14F-4D97-AF65-F5344CB8AC3E}">
        <p14:creationId xmlns:p14="http://schemas.microsoft.com/office/powerpoint/2010/main" val="1198778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An Overview</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sz="2400" dirty="0"/>
                  <a:t>The idea of regularization revolves around modifying the loss function L; in particular, we add a regularization term that penalizes some specified properties of the model parameters</a:t>
                </a:r>
              </a:p>
              <a:p>
                <a:pPr>
                  <a:spcAft>
                    <a:spcPts val="1200"/>
                  </a:spcAft>
                </a:pPr>
                <a:endParaRPr lang="en-US" sz="2400" dirty="0"/>
              </a:p>
              <a:p>
                <a:pPr>
                  <a:spcAft>
                    <a:spcPts val="1200"/>
                  </a:spcAft>
                </a:pPr>
                <a:endParaRPr lang="en-US" sz="2400" dirty="0"/>
              </a:p>
              <a:p>
                <a:pPr>
                  <a:spcAft>
                    <a:spcPts val="1200"/>
                  </a:spcAft>
                </a:pPr>
                <a:r>
                  <a:rPr lang="en-US" sz="2400" dirty="0"/>
                  <a:t>where </a:t>
                </a:r>
                <a14:m>
                  <m:oMath xmlns:m="http://schemas.openxmlformats.org/officeDocument/2006/math">
                    <m:r>
                      <a:rPr lang="en-US" sz="2400" i="1" smtClean="0">
                        <a:latin typeface="Cambria Math" charset="0"/>
                        <a:ea typeface="Cambria Math" charset="0"/>
                        <a:cs typeface="Cambria Math" charset="0"/>
                      </a:rPr>
                      <m:t>𝜆</m:t>
                    </m:r>
                  </m:oMath>
                </a14:m>
                <a:r>
                  <a:rPr lang="en-US" sz="2400" dirty="0"/>
                  <a:t> is a scalar that gives the weight (or importance) of the regularization term.</a:t>
                </a:r>
              </a:p>
              <a:p>
                <a:pPr>
                  <a:spcAft>
                    <a:spcPts val="1200"/>
                  </a:spcAft>
                </a:pPr>
                <a:r>
                  <a:rPr lang="en-US" sz="2400" dirty="0"/>
                  <a:t>Fitting the model using the modified loss function </a:t>
                </a:r>
                <a:r>
                  <a:rPr lang="en-US" sz="2400" i="1" dirty="0" err="1"/>
                  <a:t>L</a:t>
                </a:r>
                <a:r>
                  <a:rPr lang="en-US" sz="2400" i="1" baseline="-25000" dirty="0" err="1"/>
                  <a:t>reg</a:t>
                </a:r>
                <a:r>
                  <a:rPr lang="en-US" sz="2400" dirty="0"/>
                  <a:t> would result in model parameters with desirable properties (specified by </a:t>
                </a:r>
                <a:r>
                  <a:rPr lang="en-US" sz="2400" i="1" dirty="0"/>
                  <a:t>R</a:t>
                </a:r>
                <a:r>
                  <a:rPr lang="en-US" sz="2400" dirty="0"/>
                  <a:t>).</a:t>
                </a:r>
              </a:p>
              <a:p>
                <a:pPr>
                  <a:spcAft>
                    <a:spcPts val="1200"/>
                  </a:spcAft>
                </a:pPr>
                <a:endParaRPr lang="en-US" sz="2400" dirty="0"/>
              </a:p>
              <a:p>
                <a:pPr>
                  <a:spcAft>
                    <a:spcPts val="1200"/>
                  </a:spcAft>
                </a:pPr>
                <a:endParaRPr lang="en-US" sz="2400" dirty="0"/>
              </a:p>
              <a:p>
                <a:pPr>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535" b="-10922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8C616E8F-BF65-1643-9F00-FF84D0665BC6}" type="slidenum">
              <a:rPr lang="en-US" smtClean="0"/>
              <a:t>28</a:t>
            </a:fld>
            <a:endParaRPr lang="en-US"/>
          </a:p>
        </p:txBody>
      </p:sp>
      <p:pic>
        <p:nvPicPr>
          <p:cNvPr id="4" name="Picture 3"/>
          <p:cNvPicPr>
            <a:picLocks noChangeAspect="1"/>
          </p:cNvPicPr>
          <p:nvPr/>
        </p:nvPicPr>
        <p:blipFill>
          <a:blip r:embed="rId3"/>
          <a:stretch>
            <a:fillRect/>
          </a:stretch>
        </p:blipFill>
        <p:spPr>
          <a:xfrm>
            <a:off x="3922859" y="2812538"/>
            <a:ext cx="4148119" cy="404176"/>
          </a:xfrm>
          <a:prstGeom prst="rect">
            <a:avLst/>
          </a:prstGeom>
        </p:spPr>
      </p:pic>
    </p:spTree>
    <p:extLst>
      <p:ext uri="{BB962C8B-B14F-4D97-AF65-F5344CB8AC3E}">
        <p14:creationId xmlns:p14="http://schemas.microsoft.com/office/powerpoint/2010/main" val="2897948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LASSO Regression</a:t>
            </a:r>
          </a:p>
        </p:txBody>
      </p:sp>
      <p:sp>
        <p:nvSpPr>
          <p:cNvPr id="3" name="Content Placeholder 2"/>
          <p:cNvSpPr>
            <a:spLocks noGrp="1"/>
          </p:cNvSpPr>
          <p:nvPr>
            <p:ph idx="1"/>
          </p:nvPr>
        </p:nvSpPr>
        <p:spPr>
          <a:xfrm>
            <a:off x="833414" y="1177758"/>
            <a:ext cx="10644711" cy="2111143"/>
          </a:xfrm>
        </p:spPr>
        <p:txBody>
          <a:bodyPr/>
          <a:lstStyle/>
          <a:p>
            <a:pPr>
              <a:spcAft>
                <a:spcPts val="1200"/>
              </a:spcAft>
            </a:pPr>
            <a:r>
              <a:rPr lang="en-US" sz="2400" dirty="0"/>
              <a:t>Since we wish to discourage extreme values in model parameter</a:t>
            </a:r>
            <a:r>
              <a:rPr lang="en-US" sz="2400"/>
              <a:t>, we need </a:t>
            </a:r>
            <a:r>
              <a:rPr lang="en-US" sz="2400" dirty="0"/>
              <a:t>to choose a regularization term that penalizes parameter magnitudes. For our loss function, we will again use MSE.</a:t>
            </a:r>
          </a:p>
          <a:p>
            <a:pPr>
              <a:spcAft>
                <a:spcPts val="1200"/>
              </a:spcAft>
            </a:pPr>
            <a:r>
              <a:rPr lang="en-US" sz="2400" dirty="0"/>
              <a:t>Together our regularized loss function is:</a:t>
            </a:r>
          </a:p>
          <a:p>
            <a:pPr>
              <a:spcAft>
                <a:spcPts val="1200"/>
              </a:spcAft>
            </a:pPr>
            <a:endParaRPr lang="en-US" sz="2400" dirty="0"/>
          </a:p>
          <a:p>
            <a:pPr>
              <a:spcAft>
                <a:spcPts val="1200"/>
              </a:spcAft>
            </a:pPr>
            <a:endParaRPr lang="en-US" sz="2400" dirty="0"/>
          </a:p>
          <a:p>
            <a:pPr>
              <a:spcAft>
                <a:spcPts val="1200"/>
              </a:spcAft>
            </a:pPr>
            <a:r>
              <a:rPr lang="en-US" sz="2400" dirty="0"/>
              <a:t>Note that              is the </a:t>
            </a:r>
            <a:r>
              <a:rPr lang="en-US" sz="2400" b="1" i="1" dirty="0">
                <a:latin typeface="STIXGeneral" charset="0"/>
                <a:ea typeface="STIXGeneral" charset="0"/>
                <a:cs typeface="STIXGeneral" charset="0"/>
              </a:rPr>
              <a:t>l</a:t>
            </a:r>
            <a:r>
              <a:rPr lang="en-US" sz="2400" b="1" baseline="-25000" dirty="0"/>
              <a:t>1 </a:t>
            </a:r>
            <a:r>
              <a:rPr lang="en-US" sz="2400" dirty="0"/>
              <a:t>norm of the vector </a:t>
            </a:r>
            <a:r>
              <a:rPr lang="en-US" sz="2400" b="1" i="1" dirty="0">
                <a:latin typeface="Symbol" charset="2"/>
                <a:ea typeface="Symbol" charset="2"/>
                <a:cs typeface="Symbol" charset="2"/>
              </a:rPr>
              <a:t>b</a:t>
            </a:r>
            <a:endParaRPr lang="en-US" sz="2400" dirty="0"/>
          </a:p>
          <a:p>
            <a:pPr>
              <a:spcAft>
                <a:spcPts val="1200"/>
              </a:spcAft>
            </a:pPr>
            <a:endParaRPr lang="en-US" sz="2400" dirty="0"/>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8C616E8F-BF65-1643-9F00-FF84D0665BC6}" type="slidenum">
              <a:rPr lang="en-US" smtClean="0"/>
              <a:t>29</a:t>
            </a:fld>
            <a:endParaRPr lang="en-US"/>
          </a:p>
        </p:txBody>
      </p:sp>
      <p:pic>
        <p:nvPicPr>
          <p:cNvPr id="5" name="Picture 4"/>
          <p:cNvPicPr>
            <a:picLocks noChangeAspect="1"/>
          </p:cNvPicPr>
          <p:nvPr/>
        </p:nvPicPr>
        <p:blipFill>
          <a:blip r:embed="rId2"/>
          <a:stretch>
            <a:fillRect/>
          </a:stretch>
        </p:blipFill>
        <p:spPr>
          <a:xfrm>
            <a:off x="2558303" y="3071469"/>
            <a:ext cx="6716629" cy="1066589"/>
          </a:xfrm>
          <a:prstGeom prst="rect">
            <a:avLst/>
          </a:prstGeom>
        </p:spPr>
      </p:pic>
      <p:pic>
        <p:nvPicPr>
          <p:cNvPr id="7" name="Picture 6"/>
          <p:cNvPicPr>
            <a:picLocks noChangeAspect="1"/>
          </p:cNvPicPr>
          <p:nvPr/>
        </p:nvPicPr>
        <p:blipFill>
          <a:blip r:embed="rId3"/>
          <a:stretch>
            <a:fillRect/>
          </a:stretch>
        </p:blipFill>
        <p:spPr>
          <a:xfrm>
            <a:off x="2392447" y="4160785"/>
            <a:ext cx="711700" cy="724759"/>
          </a:xfrm>
          <a:prstGeom prst="rect">
            <a:avLst/>
          </a:prstGeom>
        </p:spPr>
      </p:pic>
      <p:pic>
        <p:nvPicPr>
          <p:cNvPr id="8" name="Picture 7"/>
          <p:cNvPicPr>
            <a:picLocks noChangeAspect="1"/>
          </p:cNvPicPr>
          <p:nvPr/>
        </p:nvPicPr>
        <p:blipFill>
          <a:blip r:embed="rId4"/>
          <a:stretch>
            <a:fillRect/>
          </a:stretch>
        </p:blipFill>
        <p:spPr>
          <a:xfrm>
            <a:off x="4710542" y="4987216"/>
            <a:ext cx="2412152" cy="1159086"/>
          </a:xfrm>
          <a:prstGeom prst="rect">
            <a:avLst/>
          </a:prstGeom>
        </p:spPr>
      </p:pic>
    </p:spTree>
    <p:extLst>
      <p:ext uri="{BB962C8B-B14F-4D97-AF65-F5344CB8AC3E}">
        <p14:creationId xmlns:p14="http://schemas.microsoft.com/office/powerpoint/2010/main" val="632029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sp>
        <p:nvSpPr>
          <p:cNvPr id="3" name="Slide Number Placeholder 2"/>
          <p:cNvSpPr>
            <a:spLocks noGrp="1"/>
          </p:cNvSpPr>
          <p:nvPr>
            <p:ph type="sldNum" sz="quarter" idx="12"/>
          </p:nvPr>
        </p:nvSpPr>
        <p:spPr/>
        <p:txBody>
          <a:bodyPr/>
          <a:lstStyle/>
          <a:p>
            <a:fld id="{8C616E8F-BF65-1643-9F00-FF84D0665BC6}" type="slidenum">
              <a:rPr lang="en-US" smtClean="0"/>
              <a:t>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1443238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LASSO Regression</a:t>
            </a:r>
          </a:p>
        </p:txBody>
      </p:sp>
      <p:sp>
        <p:nvSpPr>
          <p:cNvPr id="3" name="Content Placeholder 2"/>
          <p:cNvSpPr>
            <a:spLocks noGrp="1"/>
          </p:cNvSpPr>
          <p:nvPr>
            <p:ph idx="1"/>
          </p:nvPr>
        </p:nvSpPr>
        <p:spPr/>
        <p:txBody>
          <a:bodyPr/>
          <a:lstStyle/>
          <a:p>
            <a:pPr>
              <a:spcAft>
                <a:spcPts val="1200"/>
              </a:spcAft>
            </a:pPr>
            <a:r>
              <a:rPr lang="en-US" sz="2400" dirty="0"/>
              <a:t>Hence, we often say that </a:t>
            </a:r>
            <a:r>
              <a:rPr lang="en-US" sz="2400" i="1" dirty="0"/>
              <a:t>L</a:t>
            </a:r>
            <a:r>
              <a:rPr lang="en-US" sz="2400" baseline="-25000" dirty="0"/>
              <a:t>LASSO</a:t>
            </a:r>
            <a:r>
              <a:rPr lang="en-US" sz="2400" dirty="0"/>
              <a:t> is the loss function for </a:t>
            </a:r>
            <a:r>
              <a:rPr lang="en-US" sz="2400" b="1" i="1" dirty="0">
                <a:latin typeface="STIXGeneral" charset="0"/>
                <a:ea typeface="STIXGeneral" charset="0"/>
                <a:cs typeface="STIXGeneral" charset="0"/>
              </a:rPr>
              <a:t>l</a:t>
            </a:r>
            <a:r>
              <a:rPr lang="en-US" sz="2400" b="1" baseline="-25000" dirty="0"/>
              <a:t>1</a:t>
            </a:r>
            <a:r>
              <a:rPr lang="en-US" sz="2400" b="1" dirty="0"/>
              <a:t> </a:t>
            </a:r>
            <a:r>
              <a:rPr lang="en-US" sz="2400" dirty="0"/>
              <a:t>regularization.</a:t>
            </a:r>
          </a:p>
          <a:p>
            <a:pPr>
              <a:spcAft>
                <a:spcPts val="1200"/>
              </a:spcAft>
            </a:pPr>
            <a:r>
              <a:rPr lang="en-US" sz="2400" dirty="0"/>
              <a:t>Finding the model parameters </a:t>
            </a:r>
            <a:r>
              <a:rPr lang="en-US" sz="2400" b="1" i="1" dirty="0" err="1">
                <a:latin typeface="Symbol" charset="2"/>
                <a:ea typeface="Symbol" charset="2"/>
                <a:cs typeface="Symbol" charset="2"/>
              </a:rPr>
              <a:t>b</a:t>
            </a:r>
            <a:r>
              <a:rPr lang="en-US" sz="2400" baseline="-25000" dirty="0" err="1">
                <a:latin typeface="Karla" charset="0"/>
                <a:ea typeface="Karla" charset="0"/>
                <a:cs typeface="Karla" charset="0"/>
              </a:rPr>
              <a:t>LASSO</a:t>
            </a:r>
            <a:r>
              <a:rPr lang="en-US" sz="2400" dirty="0">
                <a:latin typeface="Karla" charset="0"/>
                <a:ea typeface="Karla" charset="0"/>
                <a:cs typeface="Karla" charset="0"/>
              </a:rPr>
              <a:t> that</a:t>
            </a:r>
            <a:r>
              <a:rPr lang="en-US" sz="2400" dirty="0"/>
              <a:t> minimize the </a:t>
            </a:r>
            <a:r>
              <a:rPr lang="en-US" sz="2400" b="1" i="1" dirty="0">
                <a:latin typeface="STIXGeneral" charset="0"/>
                <a:ea typeface="STIXGeneral" charset="0"/>
                <a:cs typeface="STIXGeneral" charset="0"/>
              </a:rPr>
              <a:t>l</a:t>
            </a:r>
            <a:r>
              <a:rPr lang="en-US" sz="2400" b="1" baseline="-25000" dirty="0"/>
              <a:t>1 </a:t>
            </a:r>
            <a:r>
              <a:rPr lang="en-US" sz="2400" dirty="0"/>
              <a:t>regularized loss function is called </a:t>
            </a:r>
            <a:r>
              <a:rPr lang="en-US" sz="2400" b="1" i="1" dirty="0"/>
              <a:t>LASSO regression</a:t>
            </a:r>
            <a:r>
              <a:rPr lang="en-US" sz="2400" dirty="0"/>
              <a:t>.</a:t>
            </a:r>
          </a:p>
        </p:txBody>
      </p:sp>
      <p:sp>
        <p:nvSpPr>
          <p:cNvPr id="4" name="Slide Number Placeholder 3"/>
          <p:cNvSpPr>
            <a:spLocks noGrp="1"/>
          </p:cNvSpPr>
          <p:nvPr>
            <p:ph type="sldNum" sz="quarter" idx="12"/>
          </p:nvPr>
        </p:nvSpPr>
        <p:spPr/>
        <p:txBody>
          <a:bodyPr/>
          <a:lstStyle/>
          <a:p>
            <a:fld id="{8C616E8F-BF65-1643-9F00-FF84D0665BC6}" type="slidenum">
              <a:rPr lang="en-US" smtClean="0"/>
              <a:t>30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4512"/>
            <a:ext cx="12192000" cy="4123488"/>
          </a:xfrm>
          <a:prstGeom prst="rect">
            <a:avLst/>
          </a:prstGeom>
        </p:spPr>
      </p:pic>
    </p:spTree>
    <p:extLst>
      <p:ext uri="{BB962C8B-B14F-4D97-AF65-F5344CB8AC3E}">
        <p14:creationId xmlns:p14="http://schemas.microsoft.com/office/powerpoint/2010/main" val="341027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Regression</a:t>
            </a:r>
          </a:p>
        </p:txBody>
      </p:sp>
      <p:sp>
        <p:nvSpPr>
          <p:cNvPr id="3" name="Content Placeholder 2"/>
          <p:cNvSpPr>
            <a:spLocks noGrp="1"/>
          </p:cNvSpPr>
          <p:nvPr>
            <p:ph idx="1"/>
          </p:nvPr>
        </p:nvSpPr>
        <p:spPr>
          <a:xfrm>
            <a:off x="833415" y="1177758"/>
            <a:ext cx="10632680" cy="2111143"/>
          </a:xfrm>
        </p:spPr>
        <p:txBody>
          <a:bodyPr/>
          <a:lstStyle/>
          <a:p>
            <a:r>
              <a:rPr lang="en-US" sz="2400" dirty="0"/>
              <a:t>Alternatively, we can choose a regularization term that penalizes the squares of the parameter magnitudes. Then, our regularized loss function is:</a:t>
            </a:r>
          </a:p>
          <a:p>
            <a:endParaRPr lang="en-US" sz="2400" dirty="0"/>
          </a:p>
          <a:p>
            <a:endParaRPr lang="en-US" sz="2400" dirty="0"/>
          </a:p>
          <a:p>
            <a:endParaRPr lang="en-US" sz="2400" dirty="0"/>
          </a:p>
          <a:p>
            <a:r>
              <a:rPr lang="en-US" sz="2400" dirty="0"/>
              <a:t>Note that               is the </a:t>
            </a:r>
            <a:r>
              <a:rPr lang="en-US" sz="2400" b="1" i="1" dirty="0">
                <a:latin typeface="STIXGeneral" charset="0"/>
                <a:ea typeface="STIXGeneral" charset="0"/>
                <a:cs typeface="STIXGeneral" charset="0"/>
              </a:rPr>
              <a:t>l</a:t>
            </a:r>
            <a:r>
              <a:rPr lang="en-US" sz="2400" b="1" baseline="-25000" dirty="0"/>
              <a:t>2 </a:t>
            </a:r>
            <a:r>
              <a:rPr lang="en-US" sz="2400" dirty="0"/>
              <a:t>norm of the vector </a:t>
            </a:r>
            <a:r>
              <a:rPr lang="en-US" sz="2400" b="1" i="1" dirty="0">
                <a:latin typeface="Symbol" charset="2"/>
                <a:ea typeface="Symbol" charset="2"/>
                <a:cs typeface="Symbol" charset="2"/>
              </a:rPr>
              <a:t>b</a:t>
            </a:r>
          </a:p>
          <a:p>
            <a:endParaRPr lang="en-US" sz="2400" b="1" i="1" dirty="0">
              <a:latin typeface="Symbol" charset="2"/>
              <a:ea typeface="Symbol" charset="2"/>
              <a:cs typeface="Symbol" charset="2"/>
            </a:endParaRPr>
          </a:p>
          <a:p>
            <a:endParaRPr lang="en-US" sz="2400" dirty="0"/>
          </a:p>
        </p:txBody>
      </p:sp>
      <p:sp>
        <p:nvSpPr>
          <p:cNvPr id="7" name="Slide Number Placeholder 6"/>
          <p:cNvSpPr>
            <a:spLocks noGrp="1"/>
          </p:cNvSpPr>
          <p:nvPr>
            <p:ph type="sldNum" sz="quarter" idx="12"/>
          </p:nvPr>
        </p:nvSpPr>
        <p:spPr/>
        <p:txBody>
          <a:bodyPr/>
          <a:lstStyle/>
          <a:p>
            <a:fld id="{8C616E8F-BF65-1643-9F00-FF84D0665BC6}" type="slidenum">
              <a:rPr lang="en-US" smtClean="0"/>
              <a:t>31</a:t>
            </a:fld>
            <a:endParaRPr lang="en-US"/>
          </a:p>
        </p:txBody>
      </p:sp>
      <p:pic>
        <p:nvPicPr>
          <p:cNvPr id="4" name="Picture 3"/>
          <p:cNvPicPr>
            <a:picLocks noChangeAspect="1"/>
          </p:cNvPicPr>
          <p:nvPr/>
        </p:nvPicPr>
        <p:blipFill>
          <a:blip r:embed="rId2"/>
          <a:stretch>
            <a:fillRect/>
          </a:stretch>
        </p:blipFill>
        <p:spPr>
          <a:xfrm>
            <a:off x="2730165" y="2242626"/>
            <a:ext cx="6731669" cy="1142531"/>
          </a:xfrm>
          <a:prstGeom prst="rect">
            <a:avLst/>
          </a:prstGeom>
        </p:spPr>
      </p:pic>
      <p:pic>
        <p:nvPicPr>
          <p:cNvPr id="5" name="Picture 4"/>
          <p:cNvPicPr>
            <a:picLocks noChangeAspect="1"/>
          </p:cNvPicPr>
          <p:nvPr/>
        </p:nvPicPr>
        <p:blipFill>
          <a:blip r:embed="rId3"/>
          <a:stretch>
            <a:fillRect/>
          </a:stretch>
        </p:blipFill>
        <p:spPr>
          <a:xfrm>
            <a:off x="2371414" y="3553264"/>
            <a:ext cx="813758" cy="716882"/>
          </a:xfrm>
          <a:prstGeom prst="rect">
            <a:avLst/>
          </a:prstGeom>
        </p:spPr>
      </p:pic>
      <p:pic>
        <p:nvPicPr>
          <p:cNvPr id="6" name="Picture 5"/>
          <p:cNvPicPr>
            <a:picLocks noChangeAspect="1"/>
          </p:cNvPicPr>
          <p:nvPr/>
        </p:nvPicPr>
        <p:blipFill>
          <a:blip r:embed="rId4"/>
          <a:stretch>
            <a:fillRect/>
          </a:stretch>
        </p:blipFill>
        <p:spPr>
          <a:xfrm>
            <a:off x="5061952" y="4626818"/>
            <a:ext cx="2181058" cy="1131296"/>
          </a:xfrm>
          <a:prstGeom prst="rect">
            <a:avLst/>
          </a:prstGeom>
        </p:spPr>
      </p:pic>
    </p:spTree>
    <p:extLst>
      <p:ext uri="{BB962C8B-B14F-4D97-AF65-F5344CB8AC3E}">
        <p14:creationId xmlns:p14="http://schemas.microsoft.com/office/powerpoint/2010/main" val="21877319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Regression</a:t>
            </a:r>
          </a:p>
        </p:txBody>
      </p:sp>
      <p:sp>
        <p:nvSpPr>
          <p:cNvPr id="3" name="Content Placeholder 2"/>
          <p:cNvSpPr>
            <a:spLocks noGrp="1"/>
          </p:cNvSpPr>
          <p:nvPr>
            <p:ph idx="1"/>
          </p:nvPr>
        </p:nvSpPr>
        <p:spPr/>
        <p:txBody>
          <a:bodyPr/>
          <a:lstStyle/>
          <a:p>
            <a:pPr>
              <a:spcAft>
                <a:spcPts val="1200"/>
              </a:spcAft>
            </a:pPr>
            <a:r>
              <a:rPr lang="en-US" sz="2400" dirty="0"/>
              <a:t>Hence, we often say that </a:t>
            </a:r>
            <a:r>
              <a:rPr lang="en-US" sz="2400" i="1" dirty="0" err="1"/>
              <a:t>L</a:t>
            </a:r>
            <a:r>
              <a:rPr lang="en-US" sz="2400" baseline="-25000" dirty="0" err="1"/>
              <a:t>ridge</a:t>
            </a:r>
            <a:r>
              <a:rPr lang="en-US" sz="2400" dirty="0"/>
              <a:t> is the loss function for </a:t>
            </a:r>
            <a:r>
              <a:rPr lang="en-US" sz="2400" b="1" i="1" dirty="0">
                <a:latin typeface="STIXGeneral" charset="0"/>
                <a:ea typeface="STIXGeneral" charset="0"/>
                <a:cs typeface="STIXGeneral" charset="0"/>
              </a:rPr>
              <a:t>l</a:t>
            </a:r>
            <a:r>
              <a:rPr lang="en-US" sz="2400" b="1" baseline="-25000" dirty="0"/>
              <a:t>2</a:t>
            </a:r>
            <a:r>
              <a:rPr lang="en-US" sz="2400" b="1" dirty="0"/>
              <a:t> </a:t>
            </a:r>
            <a:r>
              <a:rPr lang="en-US" sz="2400" dirty="0"/>
              <a:t>regularization.</a:t>
            </a:r>
          </a:p>
          <a:p>
            <a:pPr>
              <a:spcAft>
                <a:spcPts val="1200"/>
              </a:spcAft>
            </a:pPr>
            <a:r>
              <a:rPr lang="en-US" sz="2400" dirty="0"/>
              <a:t>Finding the model parameters </a:t>
            </a:r>
            <a:r>
              <a:rPr lang="en-US" sz="2400" b="1" i="1" dirty="0">
                <a:latin typeface="Symbol" charset="2"/>
                <a:ea typeface="Symbol" charset="2"/>
                <a:cs typeface="Symbol" charset="2"/>
              </a:rPr>
              <a:t>b</a:t>
            </a:r>
            <a:r>
              <a:rPr lang="en-US" sz="2400" baseline="-25000" dirty="0">
                <a:latin typeface="Karla" charset="0"/>
                <a:ea typeface="Karla" charset="0"/>
                <a:cs typeface="Karla" charset="0"/>
              </a:rPr>
              <a:t>ridge</a:t>
            </a:r>
            <a:r>
              <a:rPr lang="en-US" sz="2400" dirty="0">
                <a:latin typeface="Karla" charset="0"/>
                <a:ea typeface="Karla" charset="0"/>
                <a:cs typeface="Karla" charset="0"/>
              </a:rPr>
              <a:t> that</a:t>
            </a:r>
            <a:r>
              <a:rPr lang="en-US" sz="2400" dirty="0"/>
              <a:t> minimize the </a:t>
            </a:r>
            <a:r>
              <a:rPr lang="en-US" sz="2400" b="1" i="1" dirty="0">
                <a:latin typeface="STIXGeneral" charset="0"/>
                <a:ea typeface="STIXGeneral" charset="0"/>
                <a:cs typeface="STIXGeneral" charset="0"/>
              </a:rPr>
              <a:t>l</a:t>
            </a:r>
            <a:r>
              <a:rPr lang="en-US" sz="2400" b="1" baseline="-25000" dirty="0"/>
              <a:t>2 </a:t>
            </a:r>
            <a:r>
              <a:rPr lang="en-US" sz="2400" dirty="0"/>
              <a:t>regularized loss function is called </a:t>
            </a:r>
            <a:r>
              <a:rPr lang="en-US" sz="2400" b="1" i="1" dirty="0"/>
              <a:t>ridge regression.</a:t>
            </a:r>
            <a:endParaRPr lang="en-US" sz="2400" dirty="0"/>
          </a:p>
        </p:txBody>
      </p:sp>
      <p:sp>
        <p:nvSpPr>
          <p:cNvPr id="4" name="Slide Number Placeholder 3"/>
          <p:cNvSpPr>
            <a:spLocks noGrp="1"/>
          </p:cNvSpPr>
          <p:nvPr>
            <p:ph type="sldNum" sz="quarter" idx="12"/>
          </p:nvPr>
        </p:nvSpPr>
        <p:spPr/>
        <p:txBody>
          <a:bodyPr/>
          <a:lstStyle/>
          <a:p>
            <a:fld id="{8C616E8F-BF65-1643-9F00-FF84D0665BC6}" type="slidenum">
              <a:rPr lang="en-US" smtClean="0"/>
              <a:t>32</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09" y="2648658"/>
            <a:ext cx="10985777" cy="4209342"/>
          </a:xfrm>
          <a:prstGeom prst="rect">
            <a:avLst/>
          </a:prstGeom>
        </p:spPr>
      </p:pic>
    </p:spTree>
    <p:extLst>
      <p:ext uri="{BB962C8B-B14F-4D97-AF65-F5344CB8AC3E}">
        <p14:creationId xmlns:p14="http://schemas.microsoft.com/office/powerpoint/2010/main" val="258481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t>
            </a:r>
            <a:r>
              <a:rPr lang="en-US" dirty="0">
                <a:latin typeface="Symbol" charset="2"/>
                <a:ea typeface="Symbol" charset="2"/>
                <a:cs typeface="Symbol" charset="2"/>
              </a:rPr>
              <a:t>l</a:t>
            </a:r>
          </a:p>
        </p:txBody>
      </p:sp>
      <p:sp>
        <p:nvSpPr>
          <p:cNvPr id="3" name="Content Placeholder 2"/>
          <p:cNvSpPr>
            <a:spLocks noGrp="1"/>
          </p:cNvSpPr>
          <p:nvPr>
            <p:ph idx="1"/>
          </p:nvPr>
        </p:nvSpPr>
        <p:spPr/>
        <p:txBody>
          <a:bodyPr/>
          <a:lstStyle/>
          <a:p>
            <a:pPr>
              <a:spcAft>
                <a:spcPts val="1200"/>
              </a:spcAft>
            </a:pPr>
            <a:r>
              <a:rPr lang="en-US" sz="2400" dirty="0"/>
              <a:t>In both ridge and LASSO regression, we see that the larger our choice of the </a:t>
            </a:r>
            <a:r>
              <a:rPr lang="en-US" sz="2400" b="1" dirty="0"/>
              <a:t>regularization parameter </a:t>
            </a:r>
            <a:r>
              <a:rPr lang="en-US" sz="2400" dirty="0">
                <a:latin typeface="Symbol" charset="2"/>
                <a:ea typeface="Symbol" charset="2"/>
                <a:cs typeface="Symbol" charset="2"/>
              </a:rPr>
              <a:t>l, </a:t>
            </a:r>
            <a:r>
              <a:rPr lang="en-US" sz="2400" dirty="0"/>
              <a:t>the more heavily we penalize large values in </a:t>
            </a:r>
            <a:r>
              <a:rPr lang="en-US" sz="2400" b="1" i="1" dirty="0">
                <a:latin typeface="Symbol" charset="2"/>
                <a:ea typeface="Symbol" charset="2"/>
                <a:cs typeface="Symbol" charset="2"/>
              </a:rPr>
              <a:t>b,</a:t>
            </a:r>
            <a:endParaRPr lang="en-US" sz="2400" dirty="0"/>
          </a:p>
          <a:p>
            <a:pPr marL="342900" indent="-342900">
              <a:spcAft>
                <a:spcPts val="1200"/>
              </a:spcAft>
              <a:buFont typeface="Arial" charset="0"/>
              <a:buChar char="•"/>
            </a:pPr>
            <a:r>
              <a:rPr lang="en-US" sz="2400" dirty="0"/>
              <a:t>If </a:t>
            </a:r>
            <a:r>
              <a:rPr lang="en-US" sz="2400" dirty="0">
                <a:latin typeface="Symbol" charset="2"/>
                <a:ea typeface="Symbol" charset="2"/>
                <a:cs typeface="Symbol" charset="2"/>
              </a:rPr>
              <a:t>l </a:t>
            </a:r>
            <a:r>
              <a:rPr lang="en-US" sz="2400" dirty="0"/>
              <a:t>is close to zero, we recover the MSE, i.e. ridge and LASSO regression is just ordinary regression.</a:t>
            </a:r>
          </a:p>
          <a:p>
            <a:pPr marL="342900" indent="-342900">
              <a:spcAft>
                <a:spcPts val="1200"/>
              </a:spcAft>
              <a:buFont typeface="Arial" charset="0"/>
              <a:buChar char="•"/>
            </a:pPr>
            <a:r>
              <a:rPr lang="en-US" sz="2400" dirty="0"/>
              <a:t>If </a:t>
            </a:r>
            <a:r>
              <a:rPr lang="en-US" sz="2400" dirty="0">
                <a:latin typeface="Symbol" charset="2"/>
                <a:ea typeface="Symbol" charset="2"/>
                <a:cs typeface="Symbol" charset="2"/>
              </a:rPr>
              <a:t>l </a:t>
            </a:r>
            <a:r>
              <a:rPr lang="en-US" sz="2400" dirty="0"/>
              <a:t>is sufficiently large, the MSE term in the regularized loss function will be insignificant and the regularization term will force </a:t>
            </a:r>
            <a:r>
              <a:rPr lang="en-US" sz="2400" b="1" i="1" dirty="0">
                <a:latin typeface="Symbol" charset="2"/>
                <a:ea typeface="Symbol" charset="2"/>
                <a:cs typeface="Symbol" charset="2"/>
              </a:rPr>
              <a:t>b</a:t>
            </a:r>
            <a:r>
              <a:rPr lang="en-US" sz="2400" baseline="-25000" dirty="0">
                <a:latin typeface="Karla" charset="0"/>
                <a:ea typeface="Karla" charset="0"/>
                <a:cs typeface="Karla" charset="0"/>
              </a:rPr>
              <a:t>ridge</a:t>
            </a:r>
            <a:r>
              <a:rPr lang="en-US" sz="2400" dirty="0"/>
              <a:t> and </a:t>
            </a:r>
            <a:r>
              <a:rPr lang="en-US" sz="2400" b="1" i="1" dirty="0" err="1">
                <a:latin typeface="Symbol" charset="2"/>
                <a:ea typeface="Symbol" charset="2"/>
                <a:cs typeface="Symbol" charset="2"/>
              </a:rPr>
              <a:t>b</a:t>
            </a:r>
            <a:r>
              <a:rPr lang="en-US" sz="2400" baseline="-25000" dirty="0" err="1">
                <a:latin typeface="Karla" charset="0"/>
                <a:ea typeface="Karla" charset="0"/>
                <a:cs typeface="Karla" charset="0"/>
              </a:rPr>
              <a:t>LASSO</a:t>
            </a:r>
            <a:r>
              <a:rPr lang="en-US" sz="2400" baseline="-25000" dirty="0">
                <a:latin typeface="Karla" charset="0"/>
                <a:ea typeface="Karla" charset="0"/>
                <a:cs typeface="Karla" charset="0"/>
              </a:rPr>
              <a:t> </a:t>
            </a:r>
            <a:r>
              <a:rPr lang="en-US" sz="2400" dirty="0"/>
              <a:t>to be close to zero.</a:t>
            </a:r>
          </a:p>
          <a:p>
            <a:pPr>
              <a:spcAft>
                <a:spcPts val="1200"/>
              </a:spcAft>
            </a:pPr>
            <a:r>
              <a:rPr lang="en-US" sz="2400" dirty="0"/>
              <a:t>To avoid ad-hoc choices, we should select </a:t>
            </a:r>
            <a:r>
              <a:rPr lang="en-US" sz="2400" dirty="0">
                <a:latin typeface="Symbol" charset="2"/>
                <a:ea typeface="Symbol" charset="2"/>
                <a:cs typeface="Symbol" charset="2"/>
              </a:rPr>
              <a:t>l</a:t>
            </a:r>
            <a:r>
              <a:rPr lang="en-US" sz="2400" dirty="0"/>
              <a:t> using cross-validation.</a:t>
            </a:r>
          </a:p>
        </p:txBody>
      </p:sp>
      <p:sp>
        <p:nvSpPr>
          <p:cNvPr id="4" name="Slide Number Placeholder 3"/>
          <p:cNvSpPr>
            <a:spLocks noGrp="1"/>
          </p:cNvSpPr>
          <p:nvPr>
            <p:ph type="sldNum" sz="quarter" idx="12"/>
          </p:nvPr>
        </p:nvSpPr>
        <p:spPr/>
        <p:txBody>
          <a:bodyPr/>
          <a:lstStyle/>
          <a:p>
            <a:fld id="{8C616E8F-BF65-1643-9F00-FF84D0665BC6}" type="slidenum">
              <a:rPr lang="en-US" smtClean="0"/>
              <a:t>33</a:t>
            </a:fld>
            <a:endParaRPr lang="en-US"/>
          </a:p>
        </p:txBody>
      </p:sp>
    </p:spTree>
    <p:extLst>
      <p:ext uri="{BB962C8B-B14F-4D97-AF65-F5344CB8AC3E}">
        <p14:creationId xmlns:p14="http://schemas.microsoft.com/office/powerpoint/2010/main" val="2470309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 Computational complexity</a:t>
            </a:r>
          </a:p>
        </p:txBody>
      </p:sp>
      <p:sp>
        <p:nvSpPr>
          <p:cNvPr id="3" name="Content Placeholder 2"/>
          <p:cNvSpPr>
            <a:spLocks noGrp="1"/>
          </p:cNvSpPr>
          <p:nvPr>
            <p:ph idx="1"/>
          </p:nvPr>
        </p:nvSpPr>
        <p:spPr/>
        <p:txBody>
          <a:bodyPr/>
          <a:lstStyle/>
          <a:p>
            <a:pPr>
              <a:spcAft>
                <a:spcPts val="600"/>
              </a:spcAft>
            </a:pPr>
            <a:r>
              <a:rPr lang="en-US" sz="2400" dirty="0"/>
              <a:t>Solution to ridge regression:</a:t>
            </a:r>
          </a:p>
          <a:p>
            <a:pPr>
              <a:spcAft>
                <a:spcPts val="600"/>
              </a:spcAft>
            </a:pPr>
            <a:endParaRPr lang="en-US" sz="2400" dirty="0"/>
          </a:p>
          <a:p>
            <a:pPr>
              <a:spcAft>
                <a:spcPts val="600"/>
              </a:spcAft>
            </a:pPr>
            <a:endParaRPr lang="en-US" sz="2400" dirty="0"/>
          </a:p>
          <a:p>
            <a:pPr>
              <a:spcAft>
                <a:spcPts val="600"/>
              </a:spcAft>
            </a:pPr>
            <a:endParaRPr lang="en-US" sz="2400" dirty="0"/>
          </a:p>
          <a:p>
            <a:pPr>
              <a:spcAft>
                <a:spcPts val="600"/>
              </a:spcAft>
            </a:pPr>
            <a:r>
              <a:rPr lang="en-US" sz="2400" dirty="0"/>
              <a:t>The solution of the Ridge/Lasso regression involves three steps</a:t>
            </a:r>
          </a:p>
          <a:p>
            <a:pPr marL="342900" indent="-342900">
              <a:spcAft>
                <a:spcPts val="600"/>
              </a:spcAft>
              <a:buFont typeface="Arial" charset="0"/>
              <a:buChar char="•"/>
            </a:pPr>
            <a:r>
              <a:rPr lang="en-US" sz="2400" dirty="0"/>
              <a:t>Select </a:t>
            </a:r>
            <a:r>
              <a:rPr lang="en-US" sz="2400" dirty="0">
                <a:latin typeface="Symbol" charset="2"/>
                <a:ea typeface="Symbol" charset="2"/>
                <a:cs typeface="Symbol" charset="2"/>
              </a:rPr>
              <a:t>l </a:t>
            </a:r>
          </a:p>
          <a:p>
            <a:pPr marL="342900" indent="-342900">
              <a:spcAft>
                <a:spcPts val="600"/>
              </a:spcAft>
              <a:buFont typeface="Arial" charset="0"/>
              <a:buChar char="•"/>
            </a:pPr>
            <a:r>
              <a:rPr lang="en-US" sz="2400" dirty="0"/>
              <a:t>Find the minimum of the ridge/Lasso regression cost function (using linear algebra) as with the multiple regression and record the  </a:t>
            </a:r>
            <a:r>
              <a:rPr lang="en-US" sz="2400" i="1" dirty="0"/>
              <a:t>R</a:t>
            </a:r>
            <a:r>
              <a:rPr lang="en-US" sz="2400" baseline="30000" dirty="0"/>
              <a:t>2</a:t>
            </a:r>
            <a:r>
              <a:rPr lang="en-US" sz="2400" dirty="0"/>
              <a:t>  </a:t>
            </a:r>
            <a:r>
              <a:rPr lang="en-US" sz="2400" b="1" dirty="0"/>
              <a:t>on the test set</a:t>
            </a:r>
            <a:r>
              <a:rPr lang="en-US" sz="2400" dirty="0"/>
              <a:t>. </a:t>
            </a:r>
          </a:p>
          <a:p>
            <a:pPr marL="342900" indent="-342900">
              <a:spcAft>
                <a:spcPts val="600"/>
              </a:spcAft>
              <a:buFont typeface="Arial" charset="0"/>
              <a:buChar char="•"/>
            </a:pPr>
            <a:r>
              <a:rPr lang="en-US" sz="2400" dirty="0"/>
              <a:t>Find the</a:t>
            </a:r>
            <a:r>
              <a:rPr lang="en-US" sz="2400" dirty="0">
                <a:latin typeface="Symbol" charset="2"/>
                <a:ea typeface="Symbol" charset="2"/>
                <a:cs typeface="Symbol" charset="2"/>
              </a:rPr>
              <a:t> l</a:t>
            </a:r>
            <a:r>
              <a:rPr lang="en-US" sz="2400" dirty="0"/>
              <a:t> that gives the largest </a:t>
            </a:r>
            <a:r>
              <a:rPr lang="en-US" sz="2400" i="1" dirty="0"/>
              <a:t>R</a:t>
            </a:r>
            <a:r>
              <a:rPr lang="en-US" sz="2400" baseline="30000" dirty="0"/>
              <a:t>2</a:t>
            </a:r>
          </a:p>
        </p:txBody>
      </p:sp>
      <p:sp>
        <p:nvSpPr>
          <p:cNvPr id="5" name="Slide Number Placeholder 4"/>
          <p:cNvSpPr>
            <a:spLocks noGrp="1"/>
          </p:cNvSpPr>
          <p:nvPr>
            <p:ph type="sldNum" sz="quarter" idx="12"/>
          </p:nvPr>
        </p:nvSpPr>
        <p:spPr/>
        <p:txBody>
          <a:bodyPr/>
          <a:lstStyle/>
          <a:p>
            <a:fld id="{8C616E8F-BF65-1643-9F00-FF84D0665BC6}" type="slidenum">
              <a:rPr lang="en-US" smtClean="0"/>
              <a:t>34</a:t>
            </a:fld>
            <a:endParaRPr lang="en-US"/>
          </a:p>
        </p:txBody>
      </p:sp>
      <p:pic>
        <p:nvPicPr>
          <p:cNvPr id="4" name="Picture 3"/>
          <p:cNvPicPr>
            <a:picLocks noChangeAspect="1"/>
          </p:cNvPicPr>
          <p:nvPr/>
        </p:nvPicPr>
        <p:blipFill>
          <a:blip r:embed="rId2"/>
          <a:stretch>
            <a:fillRect/>
          </a:stretch>
        </p:blipFill>
        <p:spPr>
          <a:xfrm>
            <a:off x="3645569" y="2012678"/>
            <a:ext cx="4186989" cy="441302"/>
          </a:xfrm>
          <a:prstGeom prst="rect">
            <a:avLst/>
          </a:prstGeom>
        </p:spPr>
      </p:pic>
    </p:spTree>
    <p:extLst>
      <p:ext uri="{BB962C8B-B14F-4D97-AF65-F5344CB8AC3E}">
        <p14:creationId xmlns:p14="http://schemas.microsoft.com/office/powerpoint/2010/main" val="328161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7" name="Content Placeholder 6"/>
          <p:cNvSpPr>
            <a:spLocks noGrp="1"/>
          </p:cNvSpPr>
          <p:nvPr>
            <p:ph idx="1"/>
          </p:nvPr>
        </p:nvSpPr>
        <p:spPr>
          <a:xfrm>
            <a:off x="833415" y="1177758"/>
            <a:ext cx="10327008" cy="4188326"/>
          </a:xfrm>
        </p:spPr>
        <p:txBody>
          <a:bodyPr/>
          <a:lstStyle/>
          <a:p>
            <a:pPr>
              <a:spcAft>
                <a:spcPts val="1200"/>
              </a:spcAft>
            </a:pPr>
            <a:r>
              <a:rPr lang="en-US" dirty="0"/>
              <a:t>Brief Review</a:t>
            </a:r>
          </a:p>
          <a:p>
            <a:pPr>
              <a:spcAft>
                <a:spcPts val="1200"/>
              </a:spcAft>
            </a:pPr>
            <a:r>
              <a:rPr lang="en-US" dirty="0"/>
              <a:t>	- Overfitting</a:t>
            </a:r>
          </a:p>
          <a:p>
            <a:pPr>
              <a:spcAft>
                <a:spcPts val="1200"/>
              </a:spcAft>
            </a:pPr>
            <a:r>
              <a:rPr lang="en-US" dirty="0"/>
              <a:t>	- Variable Selection</a:t>
            </a:r>
          </a:p>
          <a:p>
            <a:pPr>
              <a:spcAft>
                <a:spcPts val="1200"/>
              </a:spcAft>
            </a:pPr>
            <a:r>
              <a:rPr lang="en-US" dirty="0"/>
              <a:t>Cross Validation </a:t>
            </a:r>
          </a:p>
          <a:p>
            <a:pPr>
              <a:spcAft>
                <a:spcPts val="1200"/>
              </a:spcAft>
            </a:pPr>
            <a:r>
              <a:rPr lang="en-US" dirty="0"/>
              <a:t>Regularization: LASSO and Ridge</a:t>
            </a:r>
          </a:p>
          <a:p>
            <a:pPr>
              <a:spcAft>
                <a:spcPts val="1200"/>
              </a:spcAft>
            </a:pPr>
            <a:r>
              <a:rPr lang="en-US" b="1" dirty="0"/>
              <a:t>Regularization Methods: A Comparison</a:t>
            </a:r>
          </a:p>
          <a:p>
            <a:pPr>
              <a:spcAft>
                <a:spcPts val="1200"/>
              </a:spcAft>
            </a:pP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35</a:t>
            </a:fld>
            <a:endParaRPr lang="en-US"/>
          </a:p>
        </p:txBody>
      </p:sp>
    </p:spTree>
    <p:extLst>
      <p:ext uri="{BB962C8B-B14F-4D97-AF65-F5344CB8AC3E}">
        <p14:creationId xmlns:p14="http://schemas.microsoft.com/office/powerpoint/2010/main" val="971991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6501510" y="3245892"/>
            <a:ext cx="4747059" cy="1567301"/>
            <a:chOff x="1752276" y="1849318"/>
            <a:chExt cx="4747059" cy="1567301"/>
          </a:xfrm>
        </p:grpSpPr>
        <p:sp>
          <p:nvSpPr>
            <p:cNvPr id="24" name="Oval 23"/>
            <p:cNvSpPr/>
            <p:nvPr/>
          </p:nvSpPr>
          <p:spPr>
            <a:xfrm rot="18916619">
              <a:off x="3218979" y="2448760"/>
              <a:ext cx="1755020" cy="577602"/>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rot="18916619">
              <a:off x="2192409" y="1974795"/>
              <a:ext cx="3897644" cy="1286856"/>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rot="18916619">
              <a:off x="1752276" y="1849318"/>
              <a:ext cx="4747059" cy="1567301"/>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1274244" y="4164506"/>
            <a:ext cx="1747459" cy="1791051"/>
            <a:chOff x="2164154" y="3756858"/>
            <a:chExt cx="1747459" cy="1791051"/>
          </a:xfrm>
        </p:grpSpPr>
        <p:sp>
          <p:nvSpPr>
            <p:cNvPr id="14" name="Rectangle 13"/>
            <p:cNvSpPr/>
            <p:nvPr/>
          </p:nvSpPr>
          <p:spPr>
            <a:xfrm rot="2719992">
              <a:off x="2165747" y="4275300"/>
              <a:ext cx="1271016" cy="1274202"/>
            </a:xfrm>
            <a:prstGeom prst="rect">
              <a:avLst/>
            </a:prstGeom>
            <a:noFill/>
            <a:ln w="2222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3603515" y="4548163"/>
              <a:ext cx="308098" cy="369332"/>
            </a:xfrm>
            <a:prstGeom prst="rect">
              <a:avLst/>
            </a:prstGeom>
            <a:noFill/>
          </p:spPr>
          <p:txBody>
            <a:bodyPr wrap="none" rtlCol="0">
              <a:spAutoFit/>
            </a:bodyPr>
            <a:lstStyle/>
            <a:p>
              <a:r>
                <a:rPr lang="en-US"/>
                <a:t>C</a:t>
              </a:r>
            </a:p>
          </p:txBody>
        </p:sp>
        <p:sp>
          <p:nvSpPr>
            <p:cNvPr id="33" name="TextBox 32"/>
            <p:cNvSpPr txBox="1"/>
            <p:nvPr/>
          </p:nvSpPr>
          <p:spPr>
            <a:xfrm>
              <a:off x="2465749" y="3756858"/>
              <a:ext cx="308098" cy="369332"/>
            </a:xfrm>
            <a:prstGeom prst="rect">
              <a:avLst/>
            </a:prstGeom>
            <a:noFill/>
          </p:spPr>
          <p:txBody>
            <a:bodyPr wrap="none" rtlCol="0">
              <a:spAutoFit/>
            </a:bodyPr>
            <a:lstStyle/>
            <a:p>
              <a:r>
                <a:rPr lang="en-US" dirty="0"/>
                <a:t>C</a:t>
              </a:r>
            </a:p>
          </p:txBody>
        </p:sp>
      </p:grpSp>
      <p:sp>
        <p:nvSpPr>
          <p:cNvPr id="2" name="Title 1"/>
          <p:cNvSpPr>
            <a:spLocks noGrp="1"/>
          </p:cNvSpPr>
          <p:nvPr>
            <p:ph type="title"/>
          </p:nvPr>
        </p:nvSpPr>
        <p:spPr>
          <a:xfrm>
            <a:off x="349292" y="178629"/>
            <a:ext cx="11493416" cy="767276"/>
          </a:xfrm>
        </p:spPr>
        <p:txBody>
          <a:bodyPr/>
          <a:lstStyle/>
          <a:p>
            <a:r>
              <a:rPr lang="en-US" dirty="0"/>
              <a:t>The Geometry of Regularization (LASSO)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15124" y="884009"/>
                <a:ext cx="10327008" cy="2111143"/>
              </a:xfrm>
            </p:spPr>
            <p:txBody>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𝐿</m:t>
                          </m:r>
                        </m:e>
                        <m:sub>
                          <m:r>
                            <a:rPr lang="en-US" sz="2400" i="1">
                              <a:solidFill>
                                <a:schemeClr val="tx1">
                                  <a:lumMod val="75000"/>
                                  <a:lumOff val="25000"/>
                                </a:schemeClr>
                              </a:solidFill>
                              <a:latin typeface="Cambria Math" charset="0"/>
                            </a:rPr>
                            <m:t>𝐿𝐴𝑆𝑆𝑂</m:t>
                          </m:r>
                        </m:sub>
                      </m:sSub>
                      <m:d>
                        <m:dPr>
                          <m:ctrlPr>
                            <a:rPr lang="en-US" sz="2400" i="1">
                              <a:solidFill>
                                <a:schemeClr val="tx1">
                                  <a:lumMod val="75000"/>
                                  <a:lumOff val="25000"/>
                                </a:schemeClr>
                              </a:solidFill>
                              <a:latin typeface="Cambria Math" panose="02040503050406030204" pitchFamily="18" charset="0"/>
                            </a:rPr>
                          </m:ctrlPr>
                        </m:dPr>
                        <m:e>
                          <m:r>
                            <a:rPr lang="en-US" sz="2400" b="1" i="1">
                              <a:solidFill>
                                <a:schemeClr val="tx1">
                                  <a:lumMod val="75000"/>
                                  <a:lumOff val="25000"/>
                                </a:schemeClr>
                              </a:solidFill>
                              <a:latin typeface="Cambria Math" charset="0"/>
                            </a:rPr>
                            <m:t>𝜷</m:t>
                          </m:r>
                        </m:e>
                      </m:d>
                      <m:r>
                        <a:rPr lang="en-US" sz="2400" i="1">
                          <a:solidFill>
                            <a:schemeClr val="tx1">
                              <a:lumMod val="75000"/>
                              <a:lumOff val="25000"/>
                            </a:schemeClr>
                          </a:solidFill>
                          <a:latin typeface="Cambria Math" charset="0"/>
                        </a:rPr>
                        <m:t>=</m:t>
                      </m:r>
                      <m:f>
                        <m:fPr>
                          <m:ctrlPr>
                            <a:rPr lang="mr-IN" sz="2400" i="1">
                              <a:solidFill>
                                <a:schemeClr val="tx1">
                                  <a:lumMod val="75000"/>
                                  <a:lumOff val="25000"/>
                                </a:schemeClr>
                              </a:solidFill>
                              <a:latin typeface="Cambria Math" panose="02040503050406030204" pitchFamily="18" charset="0"/>
                            </a:rPr>
                          </m:ctrlPr>
                        </m:fPr>
                        <m:num>
                          <m:r>
                            <a:rPr lang="en-US" sz="2400" i="1">
                              <a:solidFill>
                                <a:schemeClr val="tx1">
                                  <a:lumMod val="75000"/>
                                  <a:lumOff val="25000"/>
                                </a:schemeClr>
                              </a:solidFill>
                              <a:latin typeface="Cambria Math" charset="0"/>
                            </a:rPr>
                            <m:t>1</m:t>
                          </m:r>
                        </m:num>
                        <m:den>
                          <m:r>
                            <a:rPr lang="en-US" sz="2400" i="1">
                              <a:solidFill>
                                <a:schemeClr val="tx1">
                                  <a:lumMod val="75000"/>
                                  <a:lumOff val="25000"/>
                                </a:schemeClr>
                              </a:solidFill>
                              <a:latin typeface="Cambria Math" charset="0"/>
                            </a:rPr>
                            <m:t>𝑛</m:t>
                          </m:r>
                        </m:den>
                      </m:f>
                      <m:nary>
                        <m:naryPr>
                          <m:chr m:val="∑"/>
                          <m:ctrlPr>
                            <a:rPr lang="is-IS" sz="2400" i="1">
                              <a:solidFill>
                                <a:schemeClr val="tx1">
                                  <a:lumMod val="75000"/>
                                  <a:lumOff val="25000"/>
                                </a:schemeClr>
                              </a:solidFill>
                              <a:latin typeface="Cambria Math" panose="02040503050406030204" pitchFamily="18" charset="0"/>
                            </a:rPr>
                          </m:ctrlPr>
                        </m:naryPr>
                        <m:sub>
                          <m:r>
                            <m:rPr>
                              <m:brk m:alnAt="23"/>
                            </m:rPr>
                            <a:rPr lang="en-US" sz="2400" i="1">
                              <a:solidFill>
                                <a:schemeClr val="tx1">
                                  <a:lumMod val="75000"/>
                                  <a:lumOff val="25000"/>
                                </a:schemeClr>
                              </a:solidFill>
                              <a:latin typeface="Cambria Math" charset="0"/>
                            </a:rPr>
                            <m:t>𝑖</m:t>
                          </m:r>
                          <m:r>
                            <a:rPr lang="en-US" sz="2400" i="1">
                              <a:solidFill>
                                <a:schemeClr val="tx1">
                                  <a:lumMod val="75000"/>
                                  <a:lumOff val="25000"/>
                                </a:schemeClr>
                              </a:solidFill>
                              <a:latin typeface="Cambria Math" charset="0"/>
                            </a:rPr>
                            <m:t>=1</m:t>
                          </m:r>
                        </m:sub>
                        <m:sup>
                          <m:r>
                            <a:rPr lang="en-US" sz="2400" i="1">
                              <a:solidFill>
                                <a:schemeClr val="tx1">
                                  <a:lumMod val="75000"/>
                                  <a:lumOff val="25000"/>
                                </a:schemeClr>
                              </a:solidFill>
                              <a:latin typeface="Cambria Math" charset="0"/>
                            </a:rPr>
                            <m:t>𝑛</m:t>
                          </m:r>
                        </m:sup>
                        <m:e>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𝑖</m:t>
                              </m:r>
                            </m:sub>
                          </m:sSub>
                          <m:r>
                            <a:rPr lang="en-US" sz="2400" i="1">
                              <a:solidFill>
                                <a:schemeClr val="tx1">
                                  <a:lumMod val="75000"/>
                                  <a:lumOff val="25000"/>
                                </a:schemeClr>
                              </a:solidFill>
                              <a:latin typeface="Cambria Math" charset="0"/>
                            </a:rPr>
                            <m:t>−</m:t>
                          </m:r>
                        </m:e>
                      </m:nary>
                      <m:sSup>
                        <m:sSupPr>
                          <m:ctrlPr>
                            <a:rPr lang="en-US" sz="2400" i="1">
                              <a:solidFill>
                                <a:schemeClr val="tx1">
                                  <a:lumMod val="75000"/>
                                  <a:lumOff val="25000"/>
                                </a:schemeClr>
                              </a:solidFill>
                              <a:latin typeface="Cambria Math" panose="02040503050406030204" pitchFamily="18" charset="0"/>
                            </a:rPr>
                          </m:ctrlPr>
                        </m:sSupPr>
                        <m:e>
                          <m:r>
                            <a:rPr lang="en-US" sz="2400" b="1" i="1">
                              <a:solidFill>
                                <a:schemeClr val="tx1">
                                  <a:lumMod val="75000"/>
                                  <a:lumOff val="25000"/>
                                </a:schemeClr>
                              </a:solidFill>
                              <a:latin typeface="Cambria Math" charset="0"/>
                            </a:rPr>
                            <m:t>𝜷</m:t>
                          </m:r>
                        </m:e>
                        <m:sup>
                          <m:r>
                            <a:rPr lang="en-US" sz="2400" i="1">
                              <a:solidFill>
                                <a:schemeClr val="tx1">
                                  <a:lumMod val="75000"/>
                                  <a:lumOff val="25000"/>
                                </a:schemeClr>
                              </a:solidFill>
                              <a:latin typeface="Cambria Math" charset="0"/>
                            </a:rPr>
                            <m:t>𝑇</m:t>
                          </m:r>
                        </m:sup>
                      </m:sSup>
                      <m:r>
                        <a:rPr lang="en-US" sz="2400" b="1" i="1">
                          <a:solidFill>
                            <a:schemeClr val="tx1">
                              <a:lumMod val="75000"/>
                              <a:lumOff val="25000"/>
                            </a:schemeClr>
                          </a:solidFill>
                          <a:latin typeface="Cambria Math" charset="0"/>
                        </a:rPr>
                        <m:t>𝒙</m:t>
                      </m:r>
                      <m:sSup>
                        <m:sSupPr>
                          <m:ctrlPr>
                            <a:rPr lang="en-US" sz="2400" i="1">
                              <a:solidFill>
                                <a:schemeClr val="tx1">
                                  <a:lumMod val="75000"/>
                                  <a:lumOff val="25000"/>
                                </a:schemeClr>
                              </a:solidFill>
                              <a:latin typeface="Cambria Math" panose="02040503050406030204" pitchFamily="18" charset="0"/>
                            </a:rPr>
                          </m:ctrlPr>
                        </m:sSupPr>
                        <m:e>
                          <m:d>
                            <m:dPr>
                              <m:begChr m:val=""/>
                              <m:endChr m:val="|"/>
                              <m:ctrlPr>
                                <a:rPr lang="en-US" sz="2400" i="1">
                                  <a:solidFill>
                                    <a:schemeClr val="tx1">
                                      <a:lumMod val="75000"/>
                                      <a:lumOff val="25000"/>
                                    </a:schemeClr>
                                  </a:solidFill>
                                  <a:latin typeface="Cambria Math" panose="02040503050406030204" pitchFamily="18" charset="0"/>
                                </a:rPr>
                              </m:ctrlPr>
                            </m:dPr>
                            <m:e>
                              <m:r>
                                <a:rPr lang="en-US" sz="2400">
                                  <a:solidFill>
                                    <a:schemeClr val="tx1">
                                      <a:lumMod val="75000"/>
                                      <a:lumOff val="25000"/>
                                    </a:schemeClr>
                                  </a:solidFill>
                                  <a:latin typeface="Cambria Math" charset="0"/>
                                </a:rPr>
                                <m:t>​</m:t>
                              </m:r>
                            </m:e>
                          </m:d>
                        </m:e>
                        <m:sup>
                          <m:r>
                            <a:rPr lang="en-US" sz="2400" i="1">
                              <a:solidFill>
                                <a:schemeClr val="tx1">
                                  <a:lumMod val="75000"/>
                                  <a:lumOff val="25000"/>
                                </a:schemeClr>
                              </a:solidFill>
                              <a:latin typeface="Cambria Math" charset="0"/>
                            </a:rPr>
                            <m:t>2</m:t>
                          </m:r>
                        </m:sup>
                      </m:sSup>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𝜆</m:t>
                      </m:r>
                      <m:nary>
                        <m:naryPr>
                          <m:chr m:val="∑"/>
                          <m:ctrlPr>
                            <a:rPr lang="is-IS" sz="2400" i="1">
                              <a:solidFill>
                                <a:schemeClr val="tx1">
                                  <a:lumMod val="75000"/>
                                  <a:lumOff val="25000"/>
                                </a:schemeClr>
                              </a:solidFill>
                              <a:latin typeface="Cambria Math" panose="02040503050406030204" pitchFamily="18" charset="0"/>
                            </a:rPr>
                          </m:ctrlPr>
                        </m:naryPr>
                        <m:sub>
                          <m:r>
                            <m:rPr>
                              <m:brk m:alnAt="23"/>
                            </m:rPr>
                            <a:rPr lang="en-US" sz="2400" i="1">
                              <a:solidFill>
                                <a:schemeClr val="tx1">
                                  <a:lumMod val="75000"/>
                                  <a:lumOff val="25000"/>
                                </a:schemeClr>
                              </a:solidFill>
                              <a:latin typeface="Cambria Math" charset="0"/>
                            </a:rPr>
                            <m:t>𝑗</m:t>
                          </m:r>
                          <m:r>
                            <a:rPr lang="en-US" sz="2400" i="1">
                              <a:solidFill>
                                <a:schemeClr val="tx1">
                                  <a:lumMod val="75000"/>
                                  <a:lumOff val="25000"/>
                                </a:schemeClr>
                              </a:solidFill>
                              <a:latin typeface="Cambria Math" charset="0"/>
                            </a:rPr>
                            <m:t>=1</m:t>
                          </m:r>
                        </m:sub>
                        <m:sup>
                          <m:r>
                            <a:rPr lang="en-US" sz="2400" i="1">
                              <a:solidFill>
                                <a:schemeClr val="tx1">
                                  <a:lumMod val="75000"/>
                                  <a:lumOff val="25000"/>
                                </a:schemeClr>
                              </a:solidFill>
                              <a:latin typeface="Cambria Math" charset="0"/>
                            </a:rPr>
                            <m:t>𝐽</m:t>
                          </m:r>
                        </m:sup>
                        <m:e>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e>
                      </m:nary>
                    </m:oMath>
                  </m:oMathPara>
                </a14:m>
                <a:endParaRPr lang="en-US" dirty="0">
                  <a:solidFill>
                    <a:schemeClr val="tx1">
                      <a:lumMod val="75000"/>
                      <a:lumOff val="2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15124" y="884009"/>
                <a:ext cx="10327008" cy="2111143"/>
              </a:xfrm>
              <a:blipFill rotWithShape="0">
                <a:blip r:embed="rId2"/>
                <a:stretch>
                  <a:fillRect/>
                </a:stretch>
              </a:blipFill>
            </p:spPr>
            <p:txBody>
              <a:bodyPr/>
              <a:lstStyle/>
              <a:p>
                <a:r>
                  <a:rPr lang="en-US">
                    <a:noFill/>
                  </a:rPr>
                  <a:t> </a:t>
                </a:r>
              </a:p>
            </p:txBody>
          </p:sp>
        </mc:Fallback>
      </mc:AlternateContent>
      <p:sp>
        <p:nvSpPr>
          <p:cNvPr id="49" name="Slide Number Placeholder 48"/>
          <p:cNvSpPr>
            <a:spLocks noGrp="1"/>
          </p:cNvSpPr>
          <p:nvPr>
            <p:ph type="sldNum" sz="quarter" idx="12"/>
          </p:nvPr>
        </p:nvSpPr>
        <p:spPr/>
        <p:txBody>
          <a:bodyPr/>
          <a:lstStyle/>
          <a:p>
            <a:fld id="{8C616E8F-BF65-1643-9F00-FF84D0665BC6}" type="slidenum">
              <a:rPr lang="en-US" smtClean="0"/>
              <a:t>36</a:t>
            </a:fld>
            <a:endParaRPr lang="en-US"/>
          </a:p>
        </p:txBody>
      </p:sp>
      <p:grpSp>
        <p:nvGrpSpPr>
          <p:cNvPr id="20" name="Group 19"/>
          <p:cNvGrpSpPr/>
          <p:nvPr/>
        </p:nvGrpSpPr>
        <p:grpSpPr>
          <a:xfrm>
            <a:off x="767537" y="3109260"/>
            <a:ext cx="3249927" cy="3288314"/>
            <a:chOff x="1655805" y="2662545"/>
            <a:chExt cx="3249927" cy="3288314"/>
          </a:xfrm>
        </p:grpSpPr>
        <p:grpSp>
          <p:nvGrpSpPr>
            <p:cNvPr id="10" name="Group 9"/>
            <p:cNvGrpSpPr/>
            <p:nvPr/>
          </p:nvGrpSpPr>
          <p:grpSpPr>
            <a:xfrm>
              <a:off x="1655805" y="2674847"/>
              <a:ext cx="3101546" cy="3276012"/>
              <a:chOff x="1655805" y="2674847"/>
              <a:chExt cx="3101546" cy="3276012"/>
            </a:xfrm>
          </p:grpSpPr>
          <p:cxnSp>
            <p:nvCxnSpPr>
              <p:cNvPr id="6" name="Straight Arrow Connector 5"/>
              <p:cNvCxnSpPr/>
              <p:nvPr/>
            </p:nvCxnSpPr>
            <p:spPr>
              <a:xfrm flipV="1">
                <a:off x="1655805" y="4880919"/>
                <a:ext cx="3101546" cy="12357"/>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2782398" y="2674847"/>
                <a:ext cx="18859" cy="3276012"/>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5" name="TextBox 14"/>
                <p:cNvSpPr txBox="1"/>
                <p:nvPr/>
              </p:nvSpPr>
              <p:spPr>
                <a:xfrm>
                  <a:off x="4441374" y="4978399"/>
                  <a:ext cx="464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4441374" y="4978399"/>
                  <a:ext cx="464358" cy="369332"/>
                </a:xfrm>
                <a:prstGeom prst="rect">
                  <a:avLst/>
                </a:prstGeom>
                <a:blipFill rotWithShape="0">
                  <a:blip r:embed="rId3"/>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313074" y="2662545"/>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2</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2313074" y="2662545"/>
                  <a:ext cx="469680" cy="369332"/>
                </a:xfrm>
                <a:prstGeom prst="rect">
                  <a:avLst/>
                </a:prstGeom>
                <a:blipFill rotWithShape="0">
                  <a:blip r:embed="rId4"/>
                  <a:stretch>
                    <a:fillRect b="-131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2" name="Rectangle 21"/>
              <p:cNvSpPr/>
              <p:nvPr/>
            </p:nvSpPr>
            <p:spPr>
              <a:xfrm>
                <a:off x="6497315" y="2395658"/>
                <a:ext cx="7371080" cy="725904"/>
              </a:xfrm>
              <a:prstGeom prst="rect">
                <a:avLst/>
              </a:prstGeom>
            </p:spPr>
            <p:txBody>
              <a:bodyPr wrap="square">
                <a:spAutoFit/>
              </a:bodyPr>
              <a:lstStyle/>
              <a:p>
                <a14:m>
                  <m:oMath xmlns:m="http://schemas.openxmlformats.org/officeDocument/2006/math">
                    <m:f>
                      <m:fPr>
                        <m:ctrlPr>
                          <a:rPr lang="mr-IN" sz="2800" i="1" smtClean="0">
                            <a:solidFill>
                              <a:schemeClr val="tx1">
                                <a:lumMod val="75000"/>
                                <a:lumOff val="25000"/>
                              </a:schemeClr>
                            </a:solidFill>
                            <a:latin typeface="Cambria Math" panose="02040503050406030204" pitchFamily="18" charset="0"/>
                          </a:rPr>
                        </m:ctrlPr>
                      </m:fPr>
                      <m:num>
                        <m:r>
                          <a:rPr lang="en-US" sz="2800" i="1">
                            <a:solidFill>
                              <a:schemeClr val="tx1">
                                <a:lumMod val="75000"/>
                                <a:lumOff val="25000"/>
                              </a:schemeClr>
                            </a:solidFill>
                            <a:latin typeface="Cambria Math" charset="0"/>
                          </a:rPr>
                          <m:t>1</m:t>
                        </m:r>
                      </m:num>
                      <m:den>
                        <m:r>
                          <a:rPr lang="en-US" sz="2800" i="1">
                            <a:solidFill>
                              <a:schemeClr val="tx1">
                                <a:lumMod val="75000"/>
                                <a:lumOff val="25000"/>
                              </a:schemeClr>
                            </a:solidFill>
                            <a:latin typeface="Cambria Math" charset="0"/>
                          </a:rPr>
                          <m:t>𝑛</m:t>
                        </m:r>
                      </m:den>
                    </m:f>
                    <m:nary>
                      <m:naryPr>
                        <m:chr m:val="∑"/>
                        <m:ctrlPr>
                          <a:rPr lang="is-IS" sz="2800" i="1">
                            <a:solidFill>
                              <a:schemeClr val="tx1">
                                <a:lumMod val="75000"/>
                                <a:lumOff val="25000"/>
                              </a:schemeClr>
                            </a:solidFill>
                            <a:latin typeface="Cambria Math" panose="02040503050406030204" pitchFamily="18" charset="0"/>
                          </a:rPr>
                        </m:ctrlPr>
                      </m:naryPr>
                      <m:sub>
                        <m:r>
                          <m:rPr>
                            <m:brk m:alnAt="23"/>
                          </m:rPr>
                          <a:rPr lang="en-US" sz="2800" i="1">
                            <a:solidFill>
                              <a:schemeClr val="tx1">
                                <a:lumMod val="75000"/>
                                <a:lumOff val="25000"/>
                              </a:schemeClr>
                            </a:solidFill>
                            <a:latin typeface="Cambria Math" charset="0"/>
                          </a:rPr>
                          <m:t>𝑖</m:t>
                        </m:r>
                        <m:r>
                          <a:rPr lang="en-US" sz="2800" i="1">
                            <a:solidFill>
                              <a:schemeClr val="tx1">
                                <a:lumMod val="75000"/>
                                <a:lumOff val="25000"/>
                              </a:schemeClr>
                            </a:solidFill>
                            <a:latin typeface="Cambria Math" charset="0"/>
                          </a:rPr>
                          <m:t>=1</m:t>
                        </m:r>
                      </m:sub>
                      <m:sup>
                        <m:r>
                          <a:rPr lang="en-US" sz="2800" i="1">
                            <a:solidFill>
                              <a:schemeClr val="tx1">
                                <a:lumMod val="75000"/>
                                <a:lumOff val="25000"/>
                              </a:schemeClr>
                            </a:solidFill>
                            <a:latin typeface="Cambria Math" charset="0"/>
                          </a:rPr>
                          <m:t>𝑛</m:t>
                        </m:r>
                      </m:sup>
                      <m:e>
                        <m:r>
                          <a:rPr lang="en-US" sz="2800" i="1">
                            <a:solidFill>
                              <a:schemeClr val="tx1">
                                <a:lumMod val="75000"/>
                                <a:lumOff val="25000"/>
                              </a:schemeClr>
                            </a:solidFill>
                            <a:latin typeface="Cambria Math" charset="0"/>
                          </a:rPr>
                          <m:t>|</m:t>
                        </m:r>
                        <m:sSub>
                          <m:sSubPr>
                            <m:ctrlPr>
                              <a:rPr lang="en-US" sz="2800" i="1">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charset="0"/>
                              </a:rPr>
                              <m:t>𝑦</m:t>
                            </m:r>
                          </m:e>
                          <m:sub>
                            <m:r>
                              <a:rPr lang="en-US" sz="2800" i="1">
                                <a:solidFill>
                                  <a:schemeClr val="tx1">
                                    <a:lumMod val="75000"/>
                                    <a:lumOff val="25000"/>
                                  </a:schemeClr>
                                </a:solidFill>
                                <a:latin typeface="Cambria Math" charset="0"/>
                              </a:rPr>
                              <m:t>𝑖</m:t>
                            </m:r>
                          </m:sub>
                        </m:sSub>
                        <m:r>
                          <a:rPr lang="en-US" sz="2800" i="1">
                            <a:solidFill>
                              <a:schemeClr val="tx1">
                                <a:lumMod val="75000"/>
                                <a:lumOff val="25000"/>
                              </a:schemeClr>
                            </a:solidFill>
                            <a:latin typeface="Cambria Math" charset="0"/>
                          </a:rPr>
                          <m:t>−</m:t>
                        </m:r>
                      </m:e>
                    </m:nary>
                    <m:sSubSup>
                      <m:sSubSupPr>
                        <m:ctrlPr>
                          <a:rPr lang="en-US" sz="2800" i="1">
                            <a:solidFill>
                              <a:schemeClr val="tx1">
                                <a:lumMod val="75000"/>
                                <a:lumOff val="25000"/>
                              </a:schemeClr>
                            </a:solidFill>
                            <a:latin typeface="Cambria Math" panose="02040503050406030204" pitchFamily="18" charset="0"/>
                          </a:rPr>
                        </m:ctrlPr>
                      </m:sSubSupPr>
                      <m:e>
                        <m:acc>
                          <m:accPr>
                            <m:chr m:val="̂"/>
                            <m:ctrlPr>
                              <a:rPr lang="en-US" sz="2800" i="1">
                                <a:solidFill>
                                  <a:schemeClr val="tx1">
                                    <a:lumMod val="75000"/>
                                    <a:lumOff val="25000"/>
                                  </a:schemeClr>
                                </a:solidFill>
                                <a:latin typeface="Cambria Math" panose="02040503050406030204" pitchFamily="18" charset="0"/>
                              </a:rPr>
                            </m:ctrlPr>
                          </m:accPr>
                          <m:e>
                            <m:r>
                              <a:rPr lang="en-US" sz="2800" b="1" i="1">
                                <a:solidFill>
                                  <a:schemeClr val="tx1">
                                    <a:lumMod val="75000"/>
                                    <a:lumOff val="25000"/>
                                  </a:schemeClr>
                                </a:solidFill>
                                <a:latin typeface="Cambria Math" charset="0"/>
                              </a:rPr>
                              <m:t>𝜷</m:t>
                            </m:r>
                          </m:e>
                        </m:acc>
                      </m:e>
                      <m:sub/>
                      <m:sup>
                        <m:r>
                          <a:rPr lang="en-US" sz="2800" i="1">
                            <a:solidFill>
                              <a:schemeClr val="tx1">
                                <a:lumMod val="75000"/>
                                <a:lumOff val="25000"/>
                              </a:schemeClr>
                            </a:solidFill>
                            <a:latin typeface="Cambria Math" charset="0"/>
                          </a:rPr>
                          <m:t>𝐿𝐴𝑆𝑆</m:t>
                        </m:r>
                        <m:sSup>
                          <m:sSupPr>
                            <m:ctrlPr>
                              <a:rPr lang="en-US" sz="2800" b="0" i="1" smtClean="0">
                                <a:solidFill>
                                  <a:schemeClr val="tx1">
                                    <a:lumMod val="75000"/>
                                    <a:lumOff val="25000"/>
                                  </a:schemeClr>
                                </a:solidFill>
                                <a:latin typeface="Cambria Math" panose="02040503050406030204" pitchFamily="18" charset="0"/>
                              </a:rPr>
                            </m:ctrlPr>
                          </m:sSupPr>
                          <m:e>
                            <m:r>
                              <a:rPr lang="en-US" sz="2800" i="1">
                                <a:solidFill>
                                  <a:schemeClr val="tx1">
                                    <a:lumMod val="75000"/>
                                    <a:lumOff val="25000"/>
                                  </a:schemeClr>
                                </a:solidFill>
                                <a:latin typeface="Cambria Math" charset="0"/>
                              </a:rPr>
                              <m:t>𝑂</m:t>
                            </m:r>
                          </m:e>
                          <m:sup>
                            <m:r>
                              <a:rPr lang="en-US" sz="2800" b="0" i="1" smtClean="0">
                                <a:solidFill>
                                  <a:schemeClr val="tx1">
                                    <a:lumMod val="75000"/>
                                    <a:lumOff val="25000"/>
                                  </a:schemeClr>
                                </a:solidFill>
                                <a:latin typeface="Cambria Math" charset="0"/>
                              </a:rPr>
                              <m:t>𝑇</m:t>
                            </m:r>
                          </m:sup>
                        </m:sSup>
                      </m:sup>
                    </m:sSubSup>
                    <m:r>
                      <a:rPr lang="en-US" sz="2800" b="1" i="1">
                        <a:solidFill>
                          <a:schemeClr val="tx1">
                            <a:lumMod val="75000"/>
                            <a:lumOff val="25000"/>
                          </a:schemeClr>
                        </a:solidFill>
                        <a:latin typeface="Cambria Math" charset="0"/>
                      </a:rPr>
                      <m:t>𝒙</m:t>
                    </m:r>
                    <m:sSup>
                      <m:sSupPr>
                        <m:ctrlPr>
                          <a:rPr lang="en-US" sz="2800" i="1">
                            <a:solidFill>
                              <a:schemeClr val="tx1">
                                <a:lumMod val="75000"/>
                                <a:lumOff val="25000"/>
                              </a:schemeClr>
                            </a:solidFill>
                            <a:latin typeface="Cambria Math" panose="02040503050406030204" pitchFamily="18" charset="0"/>
                          </a:rPr>
                        </m:ctrlPr>
                      </m:sSupPr>
                      <m:e>
                        <m:d>
                          <m:dPr>
                            <m:begChr m:val=""/>
                            <m:endChr m:val="|"/>
                            <m:ctrlPr>
                              <a:rPr lang="en-US" sz="2800" i="1">
                                <a:solidFill>
                                  <a:schemeClr val="tx1">
                                    <a:lumMod val="75000"/>
                                    <a:lumOff val="25000"/>
                                  </a:schemeClr>
                                </a:solidFill>
                                <a:latin typeface="Cambria Math" panose="02040503050406030204" pitchFamily="18" charset="0"/>
                              </a:rPr>
                            </m:ctrlPr>
                          </m:dPr>
                          <m:e>
                            <m:r>
                              <a:rPr lang="en-US" sz="2800">
                                <a:solidFill>
                                  <a:schemeClr val="tx1">
                                    <a:lumMod val="75000"/>
                                    <a:lumOff val="25000"/>
                                  </a:schemeClr>
                                </a:solidFill>
                                <a:latin typeface="Cambria Math" charset="0"/>
                              </a:rPr>
                              <m:t>​</m:t>
                            </m:r>
                          </m:e>
                        </m:d>
                      </m:e>
                      <m:sup>
                        <m:r>
                          <a:rPr lang="en-US" sz="2800" i="1">
                            <a:solidFill>
                              <a:schemeClr val="tx1">
                                <a:lumMod val="75000"/>
                                <a:lumOff val="25000"/>
                              </a:schemeClr>
                            </a:solidFill>
                            <a:latin typeface="Cambria Math" charset="0"/>
                          </a:rPr>
                          <m:t>2</m:t>
                        </m:r>
                      </m:sup>
                    </m:sSup>
                  </m:oMath>
                </a14:m>
                <a:r>
                  <a:rPr lang="en-US" sz="2800" dirty="0">
                    <a:solidFill>
                      <a:schemeClr val="tx1">
                        <a:lumMod val="75000"/>
                        <a:lumOff val="25000"/>
                      </a:schemeClr>
                    </a:solidFill>
                  </a:rPr>
                  <a:t>=D</a:t>
                </a:r>
              </a:p>
            </p:txBody>
          </p:sp>
        </mc:Choice>
        <mc:Fallback xmlns="">
          <p:sp>
            <p:nvSpPr>
              <p:cNvPr id="22" name="Rectangle 21"/>
              <p:cNvSpPr>
                <a:spLocks noRot="1" noChangeAspect="1" noMove="1" noResize="1" noEditPoints="1" noAdjustHandles="1" noChangeArrowheads="1" noChangeShapeType="1" noTextEdit="1"/>
              </p:cNvSpPr>
              <p:nvPr/>
            </p:nvSpPr>
            <p:spPr>
              <a:xfrm>
                <a:off x="6497315" y="2395658"/>
                <a:ext cx="7371080" cy="725904"/>
              </a:xfrm>
              <a:prstGeom prst="rect">
                <a:avLst/>
              </a:prstGeom>
              <a:blipFill rotWithShape="0">
                <a:blip r:embed="rId5"/>
                <a:stretch>
                  <a:fillRect b="-10924"/>
                </a:stretch>
              </a:blipFill>
            </p:spPr>
            <p:txBody>
              <a:bodyPr/>
              <a:lstStyle/>
              <a:p>
                <a:r>
                  <a:rPr lang="en-US">
                    <a:noFill/>
                  </a:rPr>
                  <a:t> </a:t>
                </a:r>
              </a:p>
            </p:txBody>
          </p:sp>
        </mc:Fallback>
      </mc:AlternateContent>
      <p:grpSp>
        <p:nvGrpSpPr>
          <p:cNvPr id="35" name="Group 34"/>
          <p:cNvGrpSpPr/>
          <p:nvPr/>
        </p:nvGrpSpPr>
        <p:grpSpPr>
          <a:xfrm>
            <a:off x="8404272" y="4049503"/>
            <a:ext cx="747962" cy="426693"/>
            <a:chOff x="3606026" y="2722340"/>
            <a:chExt cx="747962" cy="426693"/>
          </a:xfrm>
        </p:grpSpPr>
        <mc:AlternateContent xmlns:mc="http://schemas.openxmlformats.org/markup-compatibility/2006" xmlns:a14="http://schemas.microsoft.com/office/drawing/2010/main">
          <mc:Choice Requires="a14">
            <p:sp>
              <p:nvSpPr>
                <p:cNvPr id="27" name="TextBox 26"/>
                <p:cNvSpPr txBox="1"/>
                <p:nvPr/>
              </p:nvSpPr>
              <p:spPr>
                <a:xfrm>
                  <a:off x="3606026" y="2764697"/>
                  <a:ext cx="747962"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charset="0"/>
                                  </a:rPr>
                                  <m:t>𝛽</m:t>
                                </m:r>
                              </m:e>
                            </m:acc>
                          </m:e>
                          <m:sup>
                            <m:r>
                              <a:rPr lang="en-US" b="0" i="1" smtClean="0">
                                <a:latin typeface="Cambria Math" charset="0"/>
                              </a:rPr>
                              <m:t>𝑀𝑆𝐸</m:t>
                            </m:r>
                          </m:sup>
                        </m:sSup>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3606026" y="2764697"/>
                  <a:ext cx="747962" cy="384336"/>
                </a:xfrm>
                <a:prstGeom prst="rect">
                  <a:avLst/>
                </a:prstGeom>
                <a:blipFill rotWithShape="0">
                  <a:blip r:embed="rId6"/>
                  <a:stretch>
                    <a:fillRect t="-7937" b="-14286"/>
                  </a:stretch>
                </a:blipFill>
              </p:spPr>
              <p:txBody>
                <a:bodyPr/>
                <a:lstStyle/>
                <a:p>
                  <a:r>
                    <a:rPr lang="en-US">
                      <a:noFill/>
                    </a:rPr>
                    <a:t> </a:t>
                  </a:r>
                </a:p>
              </p:txBody>
            </p:sp>
          </mc:Fallback>
        </mc:AlternateContent>
        <p:sp>
          <p:nvSpPr>
            <p:cNvPr id="28" name="Oval 27"/>
            <p:cNvSpPr>
              <a:spLocks noChangeAspect="1"/>
            </p:cNvSpPr>
            <p:nvPr/>
          </p:nvSpPr>
          <p:spPr>
            <a:xfrm>
              <a:off x="4076794" y="2722340"/>
              <a:ext cx="45561" cy="4572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8" name="Rectangle 37"/>
              <p:cNvSpPr/>
              <p:nvPr/>
            </p:nvSpPr>
            <p:spPr>
              <a:xfrm>
                <a:off x="767537" y="2127451"/>
                <a:ext cx="2626938" cy="11726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𝜆</m:t>
                      </m:r>
                      <m:nary>
                        <m:naryPr>
                          <m:chr m:val="∑"/>
                          <m:ctrlPr>
                            <a:rPr lang="is-IS" sz="2400" i="1">
                              <a:latin typeface="Cambria Math" panose="02040503050406030204" pitchFamily="18" charset="0"/>
                            </a:rPr>
                          </m:ctrlPr>
                        </m:naryPr>
                        <m:sub>
                          <m:r>
                            <m:rPr>
                              <m:brk m:alnAt="23"/>
                            </m:rPr>
                            <a:rPr lang="en-US" sz="2400" i="1">
                              <a:latin typeface="Cambria Math" charset="0"/>
                            </a:rPr>
                            <m:t>𝑗</m:t>
                          </m:r>
                          <m:r>
                            <a:rPr lang="en-US" sz="2400" i="1">
                              <a:latin typeface="Cambria Math" charset="0"/>
                            </a:rPr>
                            <m:t>=1</m:t>
                          </m:r>
                        </m:sub>
                        <m:sup>
                          <m:r>
                            <a:rPr lang="en-US" sz="2400" i="1">
                              <a:latin typeface="Cambria Math" charset="0"/>
                            </a:rPr>
                            <m:t>𝐽</m:t>
                          </m:r>
                        </m:sup>
                        <m:e>
                          <m:d>
                            <m:dPr>
                              <m:begChr m:val="|"/>
                              <m:endChr m:val="|"/>
                              <m:ctrlPr>
                                <a:rPr lang="en-US" sz="2400" i="1">
                                  <a:latin typeface="Cambria Math" panose="02040503050406030204" pitchFamily="18" charset="0"/>
                                </a:rPr>
                              </m:ctrlPr>
                            </m:dPr>
                            <m:e>
                              <m:r>
                                <a:rPr lang="en-US" sz="2400" i="1">
                                  <a:latin typeface="Cambria Math" charset="0"/>
                                </a:rPr>
                                <m:t> </m:t>
                              </m:r>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charset="0"/>
                                        </a:rPr>
                                        <m:t>𝛽</m:t>
                                      </m:r>
                                    </m:e>
                                  </m:acc>
                                </m:e>
                                <m:sub>
                                  <m:r>
                                    <a:rPr lang="en-US" sz="2400" i="1">
                                      <a:latin typeface="Cambria Math" charset="0"/>
                                    </a:rPr>
                                    <m:t>𝑗</m:t>
                                  </m:r>
                                </m:sub>
                                <m:sup>
                                  <m:r>
                                    <a:rPr lang="en-US" sz="2400" i="1">
                                      <a:latin typeface="Cambria Math" charset="0"/>
                                    </a:rPr>
                                    <m:t>𝐿𝐴𝑆𝑆𝑂</m:t>
                                  </m:r>
                                </m:sup>
                              </m:sSubSup>
                            </m:e>
                          </m:d>
                          <m:r>
                            <a:rPr lang="en-US" sz="2400" i="1">
                              <a:latin typeface="Cambria Math" charset="0"/>
                            </a:rPr>
                            <m:t>=</m:t>
                          </m:r>
                          <m:r>
                            <a:rPr lang="en-US" sz="2400" i="1">
                              <a:latin typeface="Cambria Math" charset="0"/>
                            </a:rPr>
                            <m:t>𝐶</m:t>
                          </m:r>
                        </m:e>
                      </m:nary>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767537" y="2127451"/>
                <a:ext cx="2626938" cy="1172629"/>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7513772" y="1180700"/>
                <a:ext cx="3940053" cy="4814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2400" i="1" smtClean="0">
                              <a:solidFill>
                                <a:schemeClr val="tx1">
                                  <a:lumMod val="75000"/>
                                  <a:lumOff val="25000"/>
                                </a:schemeClr>
                              </a:solidFill>
                              <a:latin typeface="Cambria Math" panose="02040503050406030204" pitchFamily="18" charset="0"/>
                            </a:rPr>
                          </m:ctrlPr>
                        </m:funcPr>
                        <m:fName>
                          <m:r>
                            <a:rPr lang="en-US" sz="2400" i="1">
                              <a:solidFill>
                                <a:schemeClr val="tx1">
                                  <a:lumMod val="75000"/>
                                  <a:lumOff val="25000"/>
                                </a:schemeClr>
                              </a:solidFill>
                              <a:latin typeface="Cambria Math" charset="0"/>
                            </a:rPr>
                            <m:t> </m:t>
                          </m:r>
                          <m:sSup>
                            <m:sSupPr>
                              <m:ctrlPr>
                                <a:rPr lang="en-US" sz="2400" i="1">
                                  <a:solidFill>
                                    <a:schemeClr val="tx1">
                                      <a:lumMod val="75000"/>
                                      <a:lumOff val="25000"/>
                                    </a:schemeClr>
                                  </a:solidFill>
                                  <a:latin typeface="Cambria Math" panose="02040503050406030204" pitchFamily="18" charset="0"/>
                                </a:rPr>
                              </m:ctrlPr>
                            </m:sSupPr>
                            <m:e>
                              <m:acc>
                                <m:accPr>
                                  <m:chr m:val="̂"/>
                                  <m:ctrlPr>
                                    <a:rPr lang="en-US" sz="2400" i="1">
                                      <a:solidFill>
                                        <a:schemeClr val="tx1">
                                          <a:lumMod val="75000"/>
                                          <a:lumOff val="25000"/>
                                        </a:schemeClr>
                                      </a:solidFill>
                                      <a:latin typeface="Cambria Math" panose="02040503050406030204" pitchFamily="18" charset="0"/>
                                    </a:rPr>
                                  </m:ctrlPr>
                                </m:accPr>
                                <m:e>
                                  <m:r>
                                    <a:rPr lang="en-US" sz="2400" b="1" i="1">
                                      <a:solidFill>
                                        <a:schemeClr val="tx1">
                                          <a:lumMod val="75000"/>
                                          <a:lumOff val="25000"/>
                                        </a:schemeClr>
                                      </a:solidFill>
                                      <a:latin typeface="Cambria Math" charset="0"/>
                                    </a:rPr>
                                    <m:t>𝜷</m:t>
                                  </m:r>
                                </m:e>
                              </m:acc>
                            </m:e>
                            <m:sup>
                              <m:r>
                                <a:rPr lang="en-US" sz="2400" i="1">
                                  <a:solidFill>
                                    <a:schemeClr val="tx1">
                                      <a:lumMod val="75000"/>
                                      <a:lumOff val="25000"/>
                                    </a:schemeClr>
                                  </a:solidFill>
                                  <a:latin typeface="Cambria Math" charset="0"/>
                                </a:rPr>
                                <m:t>𝐿𝐴𝑆𝑆𝑂</m:t>
                              </m:r>
                            </m:sup>
                          </m:sSup>
                          <m:r>
                            <a:rPr lang="en-US" sz="2400" i="1">
                              <a:solidFill>
                                <a:schemeClr val="tx1">
                                  <a:lumMod val="75000"/>
                                  <a:lumOff val="25000"/>
                                </a:schemeClr>
                              </a:solidFill>
                              <a:latin typeface="Cambria Math" charset="0"/>
                            </a:rPr>
                            <m:t>=</m:t>
                          </m:r>
                          <m:r>
                            <m:rPr>
                              <m:sty m:val="p"/>
                            </m:rPr>
                            <a:rPr lang="en-US" sz="2400">
                              <a:solidFill>
                                <a:schemeClr val="tx1">
                                  <a:lumMod val="75000"/>
                                  <a:lumOff val="25000"/>
                                </a:schemeClr>
                              </a:solidFill>
                              <a:latin typeface="Cambria Math" charset="0"/>
                            </a:rPr>
                            <m:t>argmin</m:t>
                          </m:r>
                        </m:fName>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𝐿</m:t>
                              </m:r>
                            </m:e>
                            <m:sub>
                              <m:r>
                                <a:rPr lang="en-US" sz="2400" i="1">
                                  <a:solidFill>
                                    <a:schemeClr val="tx1">
                                      <a:lumMod val="75000"/>
                                      <a:lumOff val="25000"/>
                                    </a:schemeClr>
                                  </a:solidFill>
                                  <a:latin typeface="Cambria Math" charset="0"/>
                                </a:rPr>
                                <m:t>𝐿𝐴𝑆𝑆𝑂</m:t>
                              </m:r>
                            </m:sub>
                          </m:sSub>
                          <m:d>
                            <m:dPr>
                              <m:ctrlPr>
                                <a:rPr lang="en-US" sz="2400" i="1">
                                  <a:solidFill>
                                    <a:schemeClr val="tx1">
                                      <a:lumMod val="75000"/>
                                      <a:lumOff val="25000"/>
                                    </a:schemeClr>
                                  </a:solidFill>
                                  <a:latin typeface="Cambria Math" panose="02040503050406030204" pitchFamily="18" charset="0"/>
                                </a:rPr>
                              </m:ctrlPr>
                            </m:dPr>
                            <m:e>
                              <m:r>
                                <a:rPr lang="en-US" sz="2400" b="1" i="1">
                                  <a:solidFill>
                                    <a:schemeClr val="tx1">
                                      <a:lumMod val="75000"/>
                                      <a:lumOff val="25000"/>
                                    </a:schemeClr>
                                  </a:solidFill>
                                  <a:latin typeface="Cambria Math" charset="0"/>
                                </a:rPr>
                                <m:t>𝜷</m:t>
                              </m:r>
                            </m:e>
                          </m:d>
                        </m:e>
                      </m:func>
                    </m:oMath>
                  </m:oMathPara>
                </a14:m>
                <a:endParaRPr lang="en-US" dirty="0">
                  <a:solidFill>
                    <a:schemeClr val="tx1">
                      <a:lumMod val="75000"/>
                      <a:lumOff val="25000"/>
                    </a:schemeClr>
                  </a:solidFill>
                </a:endParaRPr>
              </a:p>
            </p:txBody>
          </p:sp>
        </mc:Choice>
        <mc:Fallback xmlns="">
          <p:sp>
            <p:nvSpPr>
              <p:cNvPr id="39" name="Rectangle 38"/>
              <p:cNvSpPr>
                <a:spLocks noRot="1" noChangeAspect="1" noMove="1" noResize="1" noEditPoints="1" noAdjustHandles="1" noChangeArrowheads="1" noChangeShapeType="1" noTextEdit="1"/>
              </p:cNvSpPr>
              <p:nvPr/>
            </p:nvSpPr>
            <p:spPr>
              <a:xfrm>
                <a:off x="7513772" y="1180700"/>
                <a:ext cx="3940053" cy="481478"/>
              </a:xfrm>
              <a:prstGeom prst="rect">
                <a:avLst/>
              </a:prstGeom>
              <a:blipFill rotWithShape="0">
                <a:blip r:embed="rId8"/>
                <a:stretch>
                  <a:fillRect/>
                </a:stretch>
              </a:blipFill>
            </p:spPr>
            <p:txBody>
              <a:bodyPr/>
              <a:lstStyle/>
              <a:p>
                <a:r>
                  <a:rPr lang="en-US">
                    <a:noFill/>
                  </a:rPr>
                  <a:t> </a:t>
                </a:r>
              </a:p>
            </p:txBody>
          </p:sp>
        </mc:Fallback>
      </mc:AlternateContent>
      <p:grpSp>
        <p:nvGrpSpPr>
          <p:cNvPr id="41" name="Group 40"/>
          <p:cNvGrpSpPr/>
          <p:nvPr/>
        </p:nvGrpSpPr>
        <p:grpSpPr>
          <a:xfrm>
            <a:off x="6397212" y="3312174"/>
            <a:ext cx="3249927" cy="3288314"/>
            <a:chOff x="1655805" y="2662545"/>
            <a:chExt cx="3249927" cy="3288314"/>
          </a:xfrm>
        </p:grpSpPr>
        <p:grpSp>
          <p:nvGrpSpPr>
            <p:cNvPr id="42" name="Group 41"/>
            <p:cNvGrpSpPr/>
            <p:nvPr/>
          </p:nvGrpSpPr>
          <p:grpSpPr>
            <a:xfrm>
              <a:off x="1655805" y="2674847"/>
              <a:ext cx="3101546" cy="3276012"/>
              <a:chOff x="1655805" y="2674847"/>
              <a:chExt cx="3101546" cy="3276012"/>
            </a:xfrm>
          </p:grpSpPr>
          <p:cxnSp>
            <p:nvCxnSpPr>
              <p:cNvPr id="45" name="Straight Arrow Connector 44"/>
              <p:cNvCxnSpPr/>
              <p:nvPr/>
            </p:nvCxnSpPr>
            <p:spPr>
              <a:xfrm flipV="1">
                <a:off x="1655805" y="4880919"/>
                <a:ext cx="3101546" cy="12357"/>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flipV="1">
                <a:off x="2782398" y="2674847"/>
                <a:ext cx="18859" cy="3276012"/>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TextBox 42"/>
                <p:cNvSpPr txBox="1"/>
                <p:nvPr/>
              </p:nvSpPr>
              <p:spPr>
                <a:xfrm>
                  <a:off x="4441374" y="4978399"/>
                  <a:ext cx="464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441374" y="4978399"/>
                  <a:ext cx="464358" cy="369332"/>
                </a:xfrm>
                <a:prstGeom prst="rect">
                  <a:avLst/>
                </a:prstGeom>
                <a:blipFill rotWithShape="0">
                  <a:blip r:embed="rId9"/>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313074" y="2662545"/>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2</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2313074" y="2662545"/>
                  <a:ext cx="469680" cy="369332"/>
                </a:xfrm>
                <a:prstGeom prst="rect">
                  <a:avLst/>
                </a:prstGeom>
                <a:blipFill rotWithShape="0">
                  <a:blip r:embed="rId10"/>
                  <a:stretch>
                    <a:fillRect b="-13115"/>
                  </a:stretch>
                </a:blipFill>
              </p:spPr>
              <p:txBody>
                <a:bodyPr/>
                <a:lstStyle/>
                <a:p>
                  <a:r>
                    <a:rPr lang="en-US">
                      <a:noFill/>
                    </a:rPr>
                    <a:t> </a:t>
                  </a:r>
                </a:p>
              </p:txBody>
            </p:sp>
          </mc:Fallback>
        </mc:AlternateContent>
      </p:grpSp>
      <p:sp>
        <p:nvSpPr>
          <p:cNvPr id="47" name="Oval 46"/>
          <p:cNvSpPr/>
          <p:nvPr/>
        </p:nvSpPr>
        <p:spPr>
          <a:xfrm rot="18916619">
            <a:off x="7590616" y="3704259"/>
            <a:ext cx="2532887" cy="833609"/>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9466120" y="4080502"/>
            <a:ext cx="857927" cy="369332"/>
          </a:xfrm>
          <a:prstGeom prst="rect">
            <a:avLst/>
          </a:prstGeom>
          <a:noFill/>
        </p:spPr>
        <p:txBody>
          <a:bodyPr wrap="none" rtlCol="0">
            <a:spAutoFit/>
          </a:bodyPr>
          <a:lstStyle/>
          <a:p>
            <a:r>
              <a:rPr lang="en-US" dirty="0"/>
              <a:t>MSE=D</a:t>
            </a:r>
          </a:p>
        </p:txBody>
      </p:sp>
    </p:spTree>
    <p:extLst>
      <p:ext uri="{BB962C8B-B14F-4D97-AF65-F5344CB8AC3E}">
        <p14:creationId xmlns:p14="http://schemas.microsoft.com/office/powerpoint/2010/main" val="62727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6" presetClass="emph" presetSubtype="0" fill="hold" nodeType="clickEffect">
                                  <p:stCondLst>
                                    <p:cond delay="0"/>
                                  </p:stCondLst>
                                  <p:childTnLst>
                                    <p:animScale>
                                      <p:cBhvr>
                                        <p:cTn id="24" dur="1000" fill="hold"/>
                                        <p:tgtEl>
                                          <p:spTgt spid="36"/>
                                        </p:tgtEl>
                                      </p:cBhvr>
                                      <p:by x="150000" y="150000"/>
                                    </p:animScale>
                                  </p:childTnLst>
                                </p:cTn>
                              </p:par>
                            </p:childTnLst>
                          </p:cTn>
                        </p:par>
                        <p:par>
                          <p:cTn id="25" fill="hold">
                            <p:stCondLst>
                              <p:cond delay="1000"/>
                            </p:stCondLst>
                            <p:childTnLst>
                              <p:par>
                                <p:cTn id="26" presetID="6" presetClass="emph" presetSubtype="0" fill="hold" nodeType="afterEffect">
                                  <p:stCondLst>
                                    <p:cond delay="0"/>
                                  </p:stCondLst>
                                  <p:childTnLst>
                                    <p:animScale>
                                      <p:cBhvr>
                                        <p:cTn id="27" dur="1000" fill="hold"/>
                                        <p:tgtEl>
                                          <p:spTgt spid="36"/>
                                        </p:tgtEl>
                                      </p:cBhvr>
                                      <p:by x="50000" y="50000"/>
                                    </p:animScale>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1"/>
                                        </p:tgtEl>
                                        <p:attrNameLst>
                                          <p:attrName>style.visibility</p:attrName>
                                        </p:attrNameLst>
                                      </p:cBhvr>
                                      <p:to>
                                        <p:strVal val="visible"/>
                                      </p:to>
                                    </p:set>
                                  </p:childTnLst>
                                </p:cTn>
                              </p:par>
                              <p:par>
                                <p:cTn id="36" presetID="1" presetClass="entr" presetSubtype="0" fill="hold" grpId="2" nodeType="withEffect">
                                  <p:stCondLst>
                                    <p:cond delay="0"/>
                                  </p:stCondLst>
                                  <p:childTnLst>
                                    <p:set>
                                      <p:cBhvr>
                                        <p:cTn id="37" dur="1" fill="hold">
                                          <p:stCondLst>
                                            <p:cond delay="0"/>
                                          </p:stCondLst>
                                        </p:cTn>
                                        <p:tgtEl>
                                          <p:spTgt spid="4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6" presetClass="emph" presetSubtype="0" fill="hold" grpId="0" nodeType="clickEffect">
                                  <p:stCondLst>
                                    <p:cond delay="0"/>
                                  </p:stCondLst>
                                  <p:childTnLst>
                                    <p:animScale>
                                      <p:cBhvr>
                                        <p:cTn id="45" dur="1000" fill="hold"/>
                                        <p:tgtEl>
                                          <p:spTgt spid="47"/>
                                        </p:tgtEl>
                                      </p:cBhvr>
                                      <p:by x="150000" y="150000"/>
                                    </p:animScale>
                                  </p:childTnLst>
                                </p:cTn>
                              </p:par>
                            </p:childTnLst>
                          </p:cTn>
                        </p:par>
                        <p:par>
                          <p:cTn id="46" fill="hold">
                            <p:stCondLst>
                              <p:cond delay="1000"/>
                            </p:stCondLst>
                            <p:childTnLst>
                              <p:par>
                                <p:cTn id="47" presetID="6" presetClass="emph" presetSubtype="0" fill="hold" grpId="1" nodeType="afterEffect">
                                  <p:stCondLst>
                                    <p:cond delay="0"/>
                                  </p:stCondLst>
                                  <p:childTnLst>
                                    <p:animScale>
                                      <p:cBhvr>
                                        <p:cTn id="48" dur="1000" fill="hold"/>
                                        <p:tgtEl>
                                          <p:spTgt spid="47"/>
                                        </p:tgtEl>
                                      </p:cBhvr>
                                      <p:by x="75000" y="75000"/>
                                    </p:animScale>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p:bldP spid="38" grpId="0"/>
      <p:bldP spid="39" grpId="0"/>
      <p:bldP spid="47" grpId="0" animBg="1"/>
      <p:bldP spid="47" grpId="1" animBg="1"/>
      <p:bldP spid="47" grpId="2" animBg="1"/>
      <p:bldP spid="4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78629"/>
            <a:ext cx="11493416" cy="767276"/>
          </a:xfrm>
        </p:spPr>
        <p:txBody>
          <a:bodyPr/>
          <a:lstStyle/>
          <a:p>
            <a:r>
              <a:rPr lang="en-US" dirty="0"/>
              <a:t>The Geometry of Regularization (LASSO)</a:t>
            </a:r>
          </a:p>
        </p:txBody>
      </p:sp>
      <p:sp>
        <p:nvSpPr>
          <p:cNvPr id="17" name="Slide Number Placeholder 16"/>
          <p:cNvSpPr>
            <a:spLocks noGrp="1"/>
          </p:cNvSpPr>
          <p:nvPr>
            <p:ph type="sldNum" sz="quarter" idx="12"/>
          </p:nvPr>
        </p:nvSpPr>
        <p:spPr/>
        <p:txBody>
          <a:bodyPr/>
          <a:lstStyle/>
          <a:p>
            <a:fld id="{8C616E8F-BF65-1643-9F00-FF84D0665BC6}" type="slidenum">
              <a:rPr lang="en-US" smtClean="0"/>
              <a:t>37</a:t>
            </a:fld>
            <a:endParaRPr lang="en-US"/>
          </a:p>
        </p:txBody>
      </p:sp>
      <p:grpSp>
        <p:nvGrpSpPr>
          <p:cNvPr id="36" name="Group 35"/>
          <p:cNvGrpSpPr/>
          <p:nvPr/>
        </p:nvGrpSpPr>
        <p:grpSpPr>
          <a:xfrm>
            <a:off x="4627700" y="4206309"/>
            <a:ext cx="1747459" cy="1791051"/>
            <a:chOff x="2164154" y="3756858"/>
            <a:chExt cx="1747459" cy="1791051"/>
          </a:xfrm>
        </p:grpSpPr>
        <p:sp>
          <p:nvSpPr>
            <p:cNvPr id="14" name="Rectangle 13"/>
            <p:cNvSpPr/>
            <p:nvPr/>
          </p:nvSpPr>
          <p:spPr>
            <a:xfrm rot="2719992">
              <a:off x="2165747" y="4275300"/>
              <a:ext cx="1271016" cy="1274202"/>
            </a:xfrm>
            <a:prstGeom prst="rect">
              <a:avLst/>
            </a:prstGeom>
            <a:noFill/>
            <a:ln w="2222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3603515" y="4548163"/>
              <a:ext cx="308098" cy="369332"/>
            </a:xfrm>
            <a:prstGeom prst="rect">
              <a:avLst/>
            </a:prstGeom>
            <a:noFill/>
          </p:spPr>
          <p:txBody>
            <a:bodyPr wrap="none" rtlCol="0">
              <a:spAutoFit/>
            </a:bodyPr>
            <a:lstStyle/>
            <a:p>
              <a:r>
                <a:rPr lang="en-US" dirty="0"/>
                <a:t>C</a:t>
              </a:r>
            </a:p>
          </p:txBody>
        </p:sp>
        <p:sp>
          <p:nvSpPr>
            <p:cNvPr id="33" name="TextBox 32"/>
            <p:cNvSpPr txBox="1"/>
            <p:nvPr/>
          </p:nvSpPr>
          <p:spPr>
            <a:xfrm>
              <a:off x="2465749" y="3756858"/>
              <a:ext cx="308098" cy="369332"/>
            </a:xfrm>
            <a:prstGeom prst="rect">
              <a:avLst/>
            </a:prstGeom>
            <a:noFill/>
          </p:spPr>
          <p:txBody>
            <a:bodyPr wrap="none" rtlCol="0">
              <a:spAutoFit/>
            </a:bodyPr>
            <a:lstStyle/>
            <a:p>
              <a:r>
                <a:rPr lang="en-US" dirty="0"/>
                <a:t>C</a:t>
              </a:r>
            </a:p>
          </p:txBody>
        </p:sp>
      </p:grpSp>
      <p:grpSp>
        <p:nvGrpSpPr>
          <p:cNvPr id="11" name="Group 10"/>
          <p:cNvGrpSpPr/>
          <p:nvPr/>
        </p:nvGrpSpPr>
        <p:grpSpPr>
          <a:xfrm>
            <a:off x="767537" y="3109260"/>
            <a:ext cx="3249927" cy="3288314"/>
            <a:chOff x="767537" y="3109260"/>
            <a:chExt cx="3249927" cy="3288314"/>
          </a:xfrm>
        </p:grpSpPr>
        <p:grpSp>
          <p:nvGrpSpPr>
            <p:cNvPr id="9" name="Group 8"/>
            <p:cNvGrpSpPr/>
            <p:nvPr/>
          </p:nvGrpSpPr>
          <p:grpSpPr>
            <a:xfrm>
              <a:off x="767537" y="3121562"/>
              <a:ext cx="3249927" cy="3276012"/>
              <a:chOff x="767537" y="3121562"/>
              <a:chExt cx="3249927" cy="3276012"/>
            </a:xfrm>
          </p:grpSpPr>
          <p:grpSp>
            <p:nvGrpSpPr>
              <p:cNvPr id="10" name="Group 9"/>
              <p:cNvGrpSpPr/>
              <p:nvPr/>
            </p:nvGrpSpPr>
            <p:grpSpPr>
              <a:xfrm>
                <a:off x="767537" y="3121562"/>
                <a:ext cx="3101546" cy="3276012"/>
                <a:chOff x="1655805" y="2674847"/>
                <a:chExt cx="3101546" cy="3276012"/>
              </a:xfrm>
            </p:grpSpPr>
            <p:cxnSp>
              <p:nvCxnSpPr>
                <p:cNvPr id="6" name="Straight Arrow Connector 5"/>
                <p:cNvCxnSpPr/>
                <p:nvPr/>
              </p:nvCxnSpPr>
              <p:spPr>
                <a:xfrm flipV="1">
                  <a:off x="1655805" y="4880919"/>
                  <a:ext cx="3101546" cy="12357"/>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2782398" y="2674847"/>
                  <a:ext cx="18859" cy="3276012"/>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5" name="TextBox 14"/>
                  <p:cNvSpPr txBox="1"/>
                  <p:nvPr/>
                </p:nvSpPr>
                <p:spPr>
                  <a:xfrm>
                    <a:off x="3553106" y="5425114"/>
                    <a:ext cx="464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3553106" y="5425114"/>
                    <a:ext cx="464358" cy="369332"/>
                  </a:xfrm>
                  <a:prstGeom prst="rect">
                    <a:avLst/>
                  </a:prstGeom>
                  <a:blipFill rotWithShape="0">
                    <a:blip r:embed="rId2"/>
                    <a:stretch>
                      <a:fillRect b="-1147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9" name="TextBox 18"/>
                <p:cNvSpPr txBox="1"/>
                <p:nvPr/>
              </p:nvSpPr>
              <p:spPr>
                <a:xfrm>
                  <a:off x="1424806" y="3109260"/>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2</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1424806" y="3109260"/>
                  <a:ext cx="469680" cy="369332"/>
                </a:xfrm>
                <a:prstGeom prst="rect">
                  <a:avLst/>
                </a:prstGeom>
                <a:blipFill rotWithShape="0">
                  <a:blip r:embed="rId3"/>
                  <a:stretch>
                    <a:fillRect b="-13115"/>
                  </a:stretch>
                </a:blipFill>
              </p:spPr>
              <p:txBody>
                <a:bodyPr/>
                <a:lstStyle/>
                <a:p>
                  <a:r>
                    <a:rPr lang="en-US">
                      <a:noFill/>
                    </a:rPr>
                    <a:t> </a:t>
                  </a:r>
                </a:p>
              </p:txBody>
            </p:sp>
          </mc:Fallback>
        </mc:AlternateContent>
      </p:grpSp>
      <p:grpSp>
        <p:nvGrpSpPr>
          <p:cNvPr id="41" name="Group 40"/>
          <p:cNvGrpSpPr/>
          <p:nvPr/>
        </p:nvGrpSpPr>
        <p:grpSpPr>
          <a:xfrm>
            <a:off x="6397212" y="3312174"/>
            <a:ext cx="3249927" cy="3288314"/>
            <a:chOff x="1655805" y="2662545"/>
            <a:chExt cx="3249927" cy="3288314"/>
          </a:xfrm>
        </p:grpSpPr>
        <p:grpSp>
          <p:nvGrpSpPr>
            <p:cNvPr id="42" name="Group 41"/>
            <p:cNvGrpSpPr/>
            <p:nvPr/>
          </p:nvGrpSpPr>
          <p:grpSpPr>
            <a:xfrm>
              <a:off x="1655805" y="2674847"/>
              <a:ext cx="3101546" cy="3276012"/>
              <a:chOff x="1655805" y="2674847"/>
              <a:chExt cx="3101546" cy="3276012"/>
            </a:xfrm>
          </p:grpSpPr>
          <p:cxnSp>
            <p:nvCxnSpPr>
              <p:cNvPr id="45" name="Straight Arrow Connector 44"/>
              <p:cNvCxnSpPr/>
              <p:nvPr/>
            </p:nvCxnSpPr>
            <p:spPr>
              <a:xfrm flipV="1">
                <a:off x="1655805" y="4880919"/>
                <a:ext cx="3101546" cy="12357"/>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flipV="1">
                <a:off x="2782398" y="2674847"/>
                <a:ext cx="18859" cy="3276012"/>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TextBox 42"/>
                <p:cNvSpPr txBox="1"/>
                <p:nvPr/>
              </p:nvSpPr>
              <p:spPr>
                <a:xfrm>
                  <a:off x="4441374" y="4978399"/>
                  <a:ext cx="464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441374" y="4978399"/>
                  <a:ext cx="464358" cy="369332"/>
                </a:xfrm>
                <a:prstGeom prst="rect">
                  <a:avLst/>
                </a:prstGeom>
                <a:blipFill rotWithShape="0">
                  <a:blip r:embed="rId4"/>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313074" y="2662545"/>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2</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2313074" y="2662545"/>
                  <a:ext cx="469680" cy="369332"/>
                </a:xfrm>
                <a:prstGeom prst="rect">
                  <a:avLst/>
                </a:prstGeom>
                <a:blipFill rotWithShape="0">
                  <a:blip r:embed="rId5"/>
                  <a:stretch>
                    <a:fillRect b="-13115"/>
                  </a:stretch>
                </a:blipFill>
              </p:spPr>
              <p:txBody>
                <a:bodyPr/>
                <a:lstStyle/>
                <a:p>
                  <a:r>
                    <a:rPr lang="en-US">
                      <a:noFill/>
                    </a:rPr>
                    <a:t> </a:t>
                  </a:r>
                </a:p>
              </p:txBody>
            </p:sp>
          </mc:Fallback>
        </mc:AlternateContent>
      </p:grpSp>
      <p:grpSp>
        <p:nvGrpSpPr>
          <p:cNvPr id="16" name="Group 15"/>
          <p:cNvGrpSpPr/>
          <p:nvPr/>
        </p:nvGrpSpPr>
        <p:grpSpPr>
          <a:xfrm>
            <a:off x="6696003" y="3382055"/>
            <a:ext cx="4747059" cy="1567301"/>
            <a:chOff x="6547071" y="3213882"/>
            <a:chExt cx="4747059" cy="1567301"/>
          </a:xfrm>
        </p:grpSpPr>
        <p:grpSp>
          <p:nvGrpSpPr>
            <p:cNvPr id="13" name="Group 12"/>
            <p:cNvGrpSpPr/>
            <p:nvPr/>
          </p:nvGrpSpPr>
          <p:grpSpPr>
            <a:xfrm>
              <a:off x="6547071" y="3213882"/>
              <a:ext cx="4747059" cy="1567301"/>
              <a:chOff x="6547071" y="3213882"/>
              <a:chExt cx="4747059" cy="1567301"/>
            </a:xfrm>
          </p:grpSpPr>
          <p:grpSp>
            <p:nvGrpSpPr>
              <p:cNvPr id="35" name="Group 34"/>
              <p:cNvGrpSpPr/>
              <p:nvPr/>
            </p:nvGrpSpPr>
            <p:grpSpPr>
              <a:xfrm>
                <a:off x="8404272" y="4049503"/>
                <a:ext cx="747962" cy="426693"/>
                <a:chOff x="3606026" y="2722340"/>
                <a:chExt cx="747962" cy="426693"/>
              </a:xfrm>
            </p:grpSpPr>
            <mc:AlternateContent xmlns:mc="http://schemas.openxmlformats.org/markup-compatibility/2006" xmlns:a14="http://schemas.microsoft.com/office/drawing/2010/main">
              <mc:Choice Requires="a14">
                <p:sp>
                  <p:nvSpPr>
                    <p:cNvPr id="27" name="TextBox 26"/>
                    <p:cNvSpPr txBox="1"/>
                    <p:nvPr/>
                  </p:nvSpPr>
                  <p:spPr>
                    <a:xfrm>
                      <a:off x="3606026" y="2764697"/>
                      <a:ext cx="747962"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charset="0"/>
                                      </a:rPr>
                                      <m:t>𝛽</m:t>
                                    </m:r>
                                  </m:e>
                                </m:acc>
                              </m:e>
                              <m:sup>
                                <m:r>
                                  <a:rPr lang="en-US" b="0" i="1" smtClean="0">
                                    <a:latin typeface="Cambria Math" charset="0"/>
                                  </a:rPr>
                                  <m:t>𝑀𝑆𝐸</m:t>
                                </m:r>
                              </m:sup>
                            </m:sSup>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3606026" y="2764697"/>
                      <a:ext cx="747962" cy="384336"/>
                    </a:xfrm>
                    <a:prstGeom prst="rect">
                      <a:avLst/>
                    </a:prstGeom>
                    <a:blipFill rotWithShape="0">
                      <a:blip r:embed="rId6"/>
                      <a:stretch>
                        <a:fillRect t="-7937" b="-12698"/>
                      </a:stretch>
                    </a:blipFill>
                  </p:spPr>
                  <p:txBody>
                    <a:bodyPr/>
                    <a:lstStyle/>
                    <a:p>
                      <a:r>
                        <a:rPr lang="en-US">
                          <a:noFill/>
                        </a:rPr>
                        <a:t> </a:t>
                      </a:r>
                    </a:p>
                  </p:txBody>
                </p:sp>
              </mc:Fallback>
            </mc:AlternateContent>
            <p:sp>
              <p:nvSpPr>
                <p:cNvPr id="28" name="Oval 27"/>
                <p:cNvSpPr>
                  <a:spLocks noChangeAspect="1"/>
                </p:cNvSpPr>
                <p:nvPr/>
              </p:nvSpPr>
              <p:spPr>
                <a:xfrm>
                  <a:off x="4076794" y="2722340"/>
                  <a:ext cx="45561" cy="4572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6547071" y="3213882"/>
                <a:ext cx="4747059" cy="1567301"/>
                <a:chOff x="6501510" y="3217318"/>
                <a:chExt cx="4747059" cy="1567301"/>
              </a:xfrm>
            </p:grpSpPr>
            <p:grpSp>
              <p:nvGrpSpPr>
                <p:cNvPr id="34" name="Group 33"/>
                <p:cNvGrpSpPr/>
                <p:nvPr/>
              </p:nvGrpSpPr>
              <p:grpSpPr>
                <a:xfrm>
                  <a:off x="6501510" y="3217318"/>
                  <a:ext cx="4747059" cy="1567301"/>
                  <a:chOff x="1752276" y="1849318"/>
                  <a:chExt cx="4747059" cy="1567301"/>
                </a:xfrm>
              </p:grpSpPr>
              <p:sp>
                <p:nvSpPr>
                  <p:cNvPr id="24" name="Oval 23"/>
                  <p:cNvSpPr/>
                  <p:nvPr/>
                </p:nvSpPr>
                <p:spPr>
                  <a:xfrm rot="18916619">
                    <a:off x="3218979" y="2448760"/>
                    <a:ext cx="1755020" cy="577602"/>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rot="18916619">
                    <a:off x="2192409" y="1974795"/>
                    <a:ext cx="3897644" cy="1286856"/>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rot="18916619">
                    <a:off x="1752276" y="1849318"/>
                    <a:ext cx="4747059" cy="1567301"/>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7" name="Oval 46"/>
                <p:cNvSpPr/>
                <p:nvPr/>
              </p:nvSpPr>
              <p:spPr>
                <a:xfrm rot="18916619">
                  <a:off x="7590616" y="3704259"/>
                  <a:ext cx="2532887" cy="833609"/>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48" name="TextBox 47"/>
            <p:cNvSpPr txBox="1"/>
            <p:nvPr/>
          </p:nvSpPr>
          <p:spPr>
            <a:xfrm>
              <a:off x="9742491" y="4121063"/>
              <a:ext cx="857927" cy="369332"/>
            </a:xfrm>
            <a:prstGeom prst="rect">
              <a:avLst/>
            </a:prstGeom>
            <a:noFill/>
          </p:spPr>
          <p:txBody>
            <a:bodyPr wrap="none" rtlCol="0">
              <a:spAutoFit/>
            </a:bodyPr>
            <a:lstStyle/>
            <a:p>
              <a:r>
                <a:rPr lang="en-US" dirty="0"/>
                <a:t>MSE=D</a:t>
              </a:r>
            </a:p>
          </p:txBody>
        </p:sp>
      </p:grpSp>
      <p:grpSp>
        <p:nvGrpSpPr>
          <p:cNvPr id="40" name="Group 39"/>
          <p:cNvGrpSpPr/>
          <p:nvPr/>
        </p:nvGrpSpPr>
        <p:grpSpPr>
          <a:xfrm>
            <a:off x="4107049" y="3115411"/>
            <a:ext cx="3249927" cy="3288314"/>
            <a:chOff x="767537" y="3109260"/>
            <a:chExt cx="3249927" cy="3288314"/>
          </a:xfrm>
        </p:grpSpPr>
        <p:grpSp>
          <p:nvGrpSpPr>
            <p:cNvPr id="49" name="Group 48"/>
            <p:cNvGrpSpPr/>
            <p:nvPr/>
          </p:nvGrpSpPr>
          <p:grpSpPr>
            <a:xfrm>
              <a:off x="767537" y="3121562"/>
              <a:ext cx="3249927" cy="3276012"/>
              <a:chOff x="767537" y="3121562"/>
              <a:chExt cx="3249927" cy="3276012"/>
            </a:xfrm>
          </p:grpSpPr>
          <p:grpSp>
            <p:nvGrpSpPr>
              <p:cNvPr id="51" name="Group 50"/>
              <p:cNvGrpSpPr/>
              <p:nvPr/>
            </p:nvGrpSpPr>
            <p:grpSpPr>
              <a:xfrm>
                <a:off x="767537" y="3121562"/>
                <a:ext cx="3101546" cy="3276012"/>
                <a:chOff x="1655805" y="2674847"/>
                <a:chExt cx="3101546" cy="3276012"/>
              </a:xfrm>
            </p:grpSpPr>
            <p:cxnSp>
              <p:nvCxnSpPr>
                <p:cNvPr id="53" name="Straight Arrow Connector 52"/>
                <p:cNvCxnSpPr/>
                <p:nvPr/>
              </p:nvCxnSpPr>
              <p:spPr>
                <a:xfrm flipV="1">
                  <a:off x="1655805" y="4880919"/>
                  <a:ext cx="3101546" cy="12357"/>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flipV="1">
                  <a:off x="2782398" y="2674847"/>
                  <a:ext cx="18859" cy="3276012"/>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TextBox 51"/>
                  <p:cNvSpPr txBox="1"/>
                  <p:nvPr/>
                </p:nvSpPr>
                <p:spPr>
                  <a:xfrm>
                    <a:off x="3553106" y="5425114"/>
                    <a:ext cx="464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52" name="TextBox 51"/>
                  <p:cNvSpPr txBox="1">
                    <a:spLocks noRot="1" noChangeAspect="1" noMove="1" noResize="1" noEditPoints="1" noAdjustHandles="1" noChangeArrowheads="1" noChangeShapeType="1" noTextEdit="1"/>
                  </p:cNvSpPr>
                  <p:nvPr/>
                </p:nvSpPr>
                <p:spPr>
                  <a:xfrm>
                    <a:off x="3553106" y="5425114"/>
                    <a:ext cx="464358" cy="369332"/>
                  </a:xfrm>
                  <a:prstGeom prst="rect">
                    <a:avLst/>
                  </a:prstGeom>
                  <a:blipFill rotWithShape="0">
                    <a:blip r:embed="rId2"/>
                    <a:stretch>
                      <a:fillRect b="-1147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0" name="TextBox 49"/>
                <p:cNvSpPr txBox="1"/>
                <p:nvPr/>
              </p:nvSpPr>
              <p:spPr>
                <a:xfrm>
                  <a:off x="1424806" y="3109260"/>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2</m:t>
                            </m:r>
                          </m:sub>
                        </m:sSub>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1424806" y="3109260"/>
                  <a:ext cx="469680" cy="369332"/>
                </a:xfrm>
                <a:prstGeom prst="rect">
                  <a:avLst/>
                </a:prstGeom>
                <a:blipFill rotWithShape="0">
                  <a:blip r:embed="rId3"/>
                  <a:stretch>
                    <a:fillRect b="-13115"/>
                  </a:stretch>
                </a:blipFill>
              </p:spPr>
              <p:txBody>
                <a:bodyPr/>
                <a:lstStyle/>
                <a:p>
                  <a:r>
                    <a:rPr lang="en-US">
                      <a:noFill/>
                    </a:rPr>
                    <a:t> </a:t>
                  </a:r>
                </a:p>
              </p:txBody>
            </p:sp>
          </mc:Fallback>
        </mc:AlternateContent>
      </p:grpSp>
      <p:grpSp>
        <p:nvGrpSpPr>
          <p:cNvPr id="56" name="Group 55"/>
          <p:cNvGrpSpPr/>
          <p:nvPr/>
        </p:nvGrpSpPr>
        <p:grpSpPr>
          <a:xfrm>
            <a:off x="3771425" y="2620764"/>
            <a:ext cx="4747059" cy="1567301"/>
            <a:chOff x="6547071" y="3213882"/>
            <a:chExt cx="4747059" cy="1567301"/>
          </a:xfrm>
        </p:grpSpPr>
        <p:grpSp>
          <p:nvGrpSpPr>
            <p:cNvPr id="57" name="Group 56"/>
            <p:cNvGrpSpPr/>
            <p:nvPr/>
          </p:nvGrpSpPr>
          <p:grpSpPr>
            <a:xfrm>
              <a:off x="6547071" y="3213882"/>
              <a:ext cx="4747059" cy="1567301"/>
              <a:chOff x="6547071" y="3213882"/>
              <a:chExt cx="4747059" cy="1567301"/>
            </a:xfrm>
          </p:grpSpPr>
          <p:grpSp>
            <p:nvGrpSpPr>
              <p:cNvPr id="59" name="Group 58"/>
              <p:cNvGrpSpPr/>
              <p:nvPr/>
            </p:nvGrpSpPr>
            <p:grpSpPr>
              <a:xfrm>
                <a:off x="8404272" y="4049503"/>
                <a:ext cx="747962" cy="426693"/>
                <a:chOff x="3606026" y="2722340"/>
                <a:chExt cx="747962" cy="426693"/>
              </a:xfrm>
            </p:grpSpPr>
            <mc:AlternateContent xmlns:mc="http://schemas.openxmlformats.org/markup-compatibility/2006" xmlns:a14="http://schemas.microsoft.com/office/drawing/2010/main">
              <mc:Choice Requires="a14">
                <p:sp>
                  <p:nvSpPr>
                    <p:cNvPr id="66" name="TextBox 65"/>
                    <p:cNvSpPr txBox="1"/>
                    <p:nvPr/>
                  </p:nvSpPr>
                  <p:spPr>
                    <a:xfrm>
                      <a:off x="3606026" y="2764697"/>
                      <a:ext cx="747962"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charset="0"/>
                                      </a:rPr>
                                      <m:t>𝛽</m:t>
                                    </m:r>
                                  </m:e>
                                </m:acc>
                              </m:e>
                              <m:sup>
                                <m:r>
                                  <a:rPr lang="en-US" b="0" i="1" smtClean="0">
                                    <a:latin typeface="Cambria Math" charset="0"/>
                                  </a:rPr>
                                  <m:t>𝑀𝑆𝐸</m:t>
                                </m:r>
                              </m:sup>
                            </m:sSup>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3606026" y="2764697"/>
                      <a:ext cx="747962" cy="384336"/>
                    </a:xfrm>
                    <a:prstGeom prst="rect">
                      <a:avLst/>
                    </a:prstGeom>
                    <a:blipFill rotWithShape="0">
                      <a:blip r:embed="rId6"/>
                      <a:stretch>
                        <a:fillRect t="-7937" b="-12698"/>
                      </a:stretch>
                    </a:blipFill>
                  </p:spPr>
                  <p:txBody>
                    <a:bodyPr/>
                    <a:lstStyle/>
                    <a:p>
                      <a:r>
                        <a:rPr lang="en-US">
                          <a:noFill/>
                        </a:rPr>
                        <a:t> </a:t>
                      </a:r>
                    </a:p>
                  </p:txBody>
                </p:sp>
              </mc:Fallback>
            </mc:AlternateContent>
            <p:sp>
              <p:nvSpPr>
                <p:cNvPr id="67" name="Oval 66"/>
                <p:cNvSpPr>
                  <a:spLocks noChangeAspect="1"/>
                </p:cNvSpPr>
                <p:nvPr/>
              </p:nvSpPr>
              <p:spPr>
                <a:xfrm>
                  <a:off x="4076794" y="2722340"/>
                  <a:ext cx="45561" cy="4572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0" name="Group 59"/>
              <p:cNvGrpSpPr/>
              <p:nvPr/>
            </p:nvGrpSpPr>
            <p:grpSpPr>
              <a:xfrm>
                <a:off x="6547071" y="3213882"/>
                <a:ext cx="4747059" cy="1567301"/>
                <a:chOff x="6501510" y="3217318"/>
                <a:chExt cx="4747059" cy="1567301"/>
              </a:xfrm>
            </p:grpSpPr>
            <p:grpSp>
              <p:nvGrpSpPr>
                <p:cNvPr id="61" name="Group 60"/>
                <p:cNvGrpSpPr/>
                <p:nvPr/>
              </p:nvGrpSpPr>
              <p:grpSpPr>
                <a:xfrm>
                  <a:off x="6501510" y="3217318"/>
                  <a:ext cx="4747059" cy="1567301"/>
                  <a:chOff x="1752276" y="1849318"/>
                  <a:chExt cx="4747059" cy="1567301"/>
                </a:xfrm>
              </p:grpSpPr>
              <p:sp>
                <p:nvSpPr>
                  <p:cNvPr id="63" name="Oval 62"/>
                  <p:cNvSpPr/>
                  <p:nvPr/>
                </p:nvSpPr>
                <p:spPr>
                  <a:xfrm rot="18916619">
                    <a:off x="3218979" y="2448760"/>
                    <a:ext cx="1755020" cy="577602"/>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rot="18916619">
                    <a:off x="2192409" y="1974795"/>
                    <a:ext cx="3897644" cy="1286856"/>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rot="18916619">
                    <a:off x="1752276" y="1849318"/>
                    <a:ext cx="4747059" cy="1567301"/>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2" name="Oval 61"/>
                <p:cNvSpPr/>
                <p:nvPr/>
              </p:nvSpPr>
              <p:spPr>
                <a:xfrm rot="18916619">
                  <a:off x="7590616" y="3704259"/>
                  <a:ext cx="2532887" cy="833609"/>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58" name="TextBox 57"/>
            <p:cNvSpPr txBox="1"/>
            <p:nvPr/>
          </p:nvSpPr>
          <p:spPr>
            <a:xfrm>
              <a:off x="9742491" y="4121063"/>
              <a:ext cx="857927" cy="369332"/>
            </a:xfrm>
            <a:prstGeom prst="rect">
              <a:avLst/>
            </a:prstGeom>
            <a:noFill/>
          </p:spPr>
          <p:txBody>
            <a:bodyPr wrap="none" rtlCol="0">
              <a:spAutoFit/>
            </a:bodyPr>
            <a:lstStyle/>
            <a:p>
              <a:r>
                <a:rPr lang="en-US" dirty="0"/>
                <a:t>MSE=D</a:t>
              </a:r>
            </a:p>
          </p:txBody>
        </p:sp>
      </p:grpSp>
      <p:grpSp>
        <p:nvGrpSpPr>
          <p:cNvPr id="80" name="Group 79"/>
          <p:cNvGrpSpPr/>
          <p:nvPr/>
        </p:nvGrpSpPr>
        <p:grpSpPr>
          <a:xfrm>
            <a:off x="1264505" y="4179560"/>
            <a:ext cx="1747459" cy="1791051"/>
            <a:chOff x="2164154" y="3756858"/>
            <a:chExt cx="1747459" cy="1791051"/>
          </a:xfrm>
        </p:grpSpPr>
        <p:sp>
          <p:nvSpPr>
            <p:cNvPr id="81" name="Rectangle 80"/>
            <p:cNvSpPr/>
            <p:nvPr/>
          </p:nvSpPr>
          <p:spPr>
            <a:xfrm rot="2719992">
              <a:off x="2165747" y="4275300"/>
              <a:ext cx="1271016" cy="1274202"/>
            </a:xfrm>
            <a:prstGeom prst="rect">
              <a:avLst/>
            </a:prstGeom>
            <a:noFill/>
            <a:ln w="2222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TextBox 81"/>
            <p:cNvSpPr txBox="1"/>
            <p:nvPr/>
          </p:nvSpPr>
          <p:spPr>
            <a:xfrm>
              <a:off x="3603515" y="4548163"/>
              <a:ext cx="308098" cy="369332"/>
            </a:xfrm>
            <a:prstGeom prst="rect">
              <a:avLst/>
            </a:prstGeom>
            <a:noFill/>
          </p:spPr>
          <p:txBody>
            <a:bodyPr wrap="none" rtlCol="0">
              <a:spAutoFit/>
            </a:bodyPr>
            <a:lstStyle/>
            <a:p>
              <a:r>
                <a:rPr lang="en-US" dirty="0"/>
                <a:t>C</a:t>
              </a:r>
            </a:p>
          </p:txBody>
        </p:sp>
        <p:sp>
          <p:nvSpPr>
            <p:cNvPr id="83" name="TextBox 82"/>
            <p:cNvSpPr txBox="1"/>
            <p:nvPr/>
          </p:nvSpPr>
          <p:spPr>
            <a:xfrm>
              <a:off x="2465749" y="3756858"/>
              <a:ext cx="308098" cy="369332"/>
            </a:xfrm>
            <a:prstGeom prst="rect">
              <a:avLst/>
            </a:prstGeom>
            <a:noFill/>
          </p:spPr>
          <p:txBody>
            <a:bodyPr wrap="none" rtlCol="0">
              <a:spAutoFit/>
            </a:bodyPr>
            <a:lstStyle/>
            <a:p>
              <a:r>
                <a:rPr lang="en-US" dirty="0"/>
                <a:t>C</a:t>
              </a:r>
            </a:p>
          </p:txBody>
        </p:sp>
      </p:grpSp>
    </p:spTree>
    <p:extLst>
      <p:ext uri="{BB962C8B-B14F-4D97-AF65-F5344CB8AC3E}">
        <p14:creationId xmlns:p14="http://schemas.microsoft.com/office/powerpoint/2010/main" val="16198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dissolve">
                                      <p:cBhvr>
                                        <p:cTn id="11" dur="2000"/>
                                        <p:tgtEl>
                                          <p:spTgt spid="36"/>
                                        </p:tgtEl>
                                      </p:cBhvr>
                                    </p:animEffect>
                                  </p:childTnLst>
                                </p:cTn>
                              </p:par>
                              <p:par>
                                <p:cTn id="12" presetID="9" presetClass="exit" presetSubtype="0" fill="hold" nodeType="withEffect">
                                  <p:stCondLst>
                                    <p:cond delay="0"/>
                                  </p:stCondLst>
                                  <p:childTnLst>
                                    <p:animEffect transition="out" filter="dissolve">
                                      <p:cBhvr>
                                        <p:cTn id="13" dur="2000"/>
                                        <p:tgtEl>
                                          <p:spTgt spid="80"/>
                                        </p:tgtEl>
                                      </p:cBhvr>
                                    </p:animEffect>
                                    <p:set>
                                      <p:cBhvr>
                                        <p:cTn id="14" dur="1" fill="hold">
                                          <p:stCondLst>
                                            <p:cond delay="1999"/>
                                          </p:stCondLst>
                                        </p:cTn>
                                        <p:tgtEl>
                                          <p:spTgt spid="8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dissolve">
                                      <p:cBhvr>
                                        <p:cTn id="21" dur="2000"/>
                                        <p:tgtEl>
                                          <p:spTgt spid="56"/>
                                        </p:tgtEl>
                                      </p:cBhvr>
                                    </p:animEffect>
                                  </p:childTnLst>
                                </p:cTn>
                              </p:par>
                              <p:par>
                                <p:cTn id="22" presetID="9" presetClass="exit" presetSubtype="0" fill="hold" nodeType="withEffect">
                                  <p:stCondLst>
                                    <p:cond delay="0"/>
                                  </p:stCondLst>
                                  <p:childTnLst>
                                    <p:animEffect transition="out" filter="dissolve">
                                      <p:cBhvr>
                                        <p:cTn id="23" dur="2000"/>
                                        <p:tgtEl>
                                          <p:spTgt spid="16"/>
                                        </p:tgtEl>
                                      </p:cBhvr>
                                    </p:animEffect>
                                    <p:set>
                                      <p:cBhvr>
                                        <p:cTn id="24" dur="1" fill="hold">
                                          <p:stCondLst>
                                            <p:cond delay="1999"/>
                                          </p:stCondLst>
                                        </p:cTn>
                                        <p:tgtEl>
                                          <p:spTgt spid="16"/>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78629"/>
            <a:ext cx="11493416" cy="767276"/>
          </a:xfrm>
        </p:spPr>
        <p:txBody>
          <a:bodyPr/>
          <a:lstStyle/>
          <a:p>
            <a:r>
              <a:rPr lang="en-US" dirty="0"/>
              <a:t>The Geometry of Regularization (Ridge)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15124" y="884009"/>
                <a:ext cx="10327008" cy="2111143"/>
              </a:xfrm>
            </p:spPr>
            <p:txBody>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𝐿</m:t>
                          </m:r>
                        </m:e>
                        <m:sub>
                          <m:r>
                            <a:rPr lang="en-US" sz="2400" b="0" i="1" smtClean="0">
                              <a:solidFill>
                                <a:schemeClr val="tx1">
                                  <a:lumMod val="75000"/>
                                  <a:lumOff val="25000"/>
                                </a:schemeClr>
                              </a:solidFill>
                              <a:latin typeface="Cambria Math" charset="0"/>
                            </a:rPr>
                            <m:t>𝑅𝑖𝑑𝑔𝑒</m:t>
                          </m:r>
                        </m:sub>
                      </m:sSub>
                      <m:d>
                        <m:dPr>
                          <m:ctrlPr>
                            <a:rPr lang="en-US" sz="2400" i="1">
                              <a:solidFill>
                                <a:schemeClr val="tx1">
                                  <a:lumMod val="75000"/>
                                  <a:lumOff val="25000"/>
                                </a:schemeClr>
                              </a:solidFill>
                              <a:latin typeface="Cambria Math" panose="02040503050406030204" pitchFamily="18" charset="0"/>
                            </a:rPr>
                          </m:ctrlPr>
                        </m:dPr>
                        <m:e>
                          <m:r>
                            <a:rPr lang="en-US" sz="2400" b="1" i="1">
                              <a:solidFill>
                                <a:schemeClr val="tx1">
                                  <a:lumMod val="75000"/>
                                  <a:lumOff val="25000"/>
                                </a:schemeClr>
                              </a:solidFill>
                              <a:latin typeface="Cambria Math" charset="0"/>
                            </a:rPr>
                            <m:t>𝜷</m:t>
                          </m:r>
                        </m:e>
                      </m:d>
                      <m:r>
                        <a:rPr lang="en-US" sz="2400" i="1">
                          <a:solidFill>
                            <a:schemeClr val="tx1">
                              <a:lumMod val="75000"/>
                              <a:lumOff val="25000"/>
                            </a:schemeClr>
                          </a:solidFill>
                          <a:latin typeface="Cambria Math" charset="0"/>
                        </a:rPr>
                        <m:t>=</m:t>
                      </m:r>
                      <m:f>
                        <m:fPr>
                          <m:ctrlPr>
                            <a:rPr lang="mr-IN" sz="2400" i="1">
                              <a:solidFill>
                                <a:schemeClr val="tx1">
                                  <a:lumMod val="75000"/>
                                  <a:lumOff val="25000"/>
                                </a:schemeClr>
                              </a:solidFill>
                              <a:latin typeface="Cambria Math" panose="02040503050406030204" pitchFamily="18" charset="0"/>
                            </a:rPr>
                          </m:ctrlPr>
                        </m:fPr>
                        <m:num>
                          <m:r>
                            <a:rPr lang="en-US" sz="2400" i="1">
                              <a:solidFill>
                                <a:schemeClr val="tx1">
                                  <a:lumMod val="75000"/>
                                  <a:lumOff val="25000"/>
                                </a:schemeClr>
                              </a:solidFill>
                              <a:latin typeface="Cambria Math" charset="0"/>
                            </a:rPr>
                            <m:t>1</m:t>
                          </m:r>
                        </m:num>
                        <m:den>
                          <m:r>
                            <a:rPr lang="en-US" sz="2400" i="1">
                              <a:solidFill>
                                <a:schemeClr val="tx1">
                                  <a:lumMod val="75000"/>
                                  <a:lumOff val="25000"/>
                                </a:schemeClr>
                              </a:solidFill>
                              <a:latin typeface="Cambria Math" charset="0"/>
                            </a:rPr>
                            <m:t>𝑛</m:t>
                          </m:r>
                        </m:den>
                      </m:f>
                      <m:nary>
                        <m:naryPr>
                          <m:chr m:val="∑"/>
                          <m:ctrlPr>
                            <a:rPr lang="is-IS" sz="2400" i="1">
                              <a:solidFill>
                                <a:schemeClr val="tx1">
                                  <a:lumMod val="75000"/>
                                  <a:lumOff val="25000"/>
                                </a:schemeClr>
                              </a:solidFill>
                              <a:latin typeface="Cambria Math" panose="02040503050406030204" pitchFamily="18" charset="0"/>
                            </a:rPr>
                          </m:ctrlPr>
                        </m:naryPr>
                        <m:sub>
                          <m:r>
                            <m:rPr>
                              <m:brk m:alnAt="23"/>
                            </m:rPr>
                            <a:rPr lang="en-US" sz="2400" i="1">
                              <a:solidFill>
                                <a:schemeClr val="tx1">
                                  <a:lumMod val="75000"/>
                                  <a:lumOff val="25000"/>
                                </a:schemeClr>
                              </a:solidFill>
                              <a:latin typeface="Cambria Math" charset="0"/>
                            </a:rPr>
                            <m:t>𝑖</m:t>
                          </m:r>
                          <m:r>
                            <a:rPr lang="en-US" sz="2400" i="1">
                              <a:solidFill>
                                <a:schemeClr val="tx1">
                                  <a:lumMod val="75000"/>
                                  <a:lumOff val="25000"/>
                                </a:schemeClr>
                              </a:solidFill>
                              <a:latin typeface="Cambria Math" charset="0"/>
                            </a:rPr>
                            <m:t>=1</m:t>
                          </m:r>
                        </m:sub>
                        <m:sup>
                          <m:r>
                            <a:rPr lang="en-US" sz="2400" i="1">
                              <a:solidFill>
                                <a:schemeClr val="tx1">
                                  <a:lumMod val="75000"/>
                                  <a:lumOff val="25000"/>
                                </a:schemeClr>
                              </a:solidFill>
                              <a:latin typeface="Cambria Math" charset="0"/>
                            </a:rPr>
                            <m:t>𝑛</m:t>
                          </m:r>
                        </m:sup>
                        <m:e>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𝑖</m:t>
                              </m:r>
                            </m:sub>
                          </m:sSub>
                          <m:r>
                            <a:rPr lang="en-US" sz="2400" i="1">
                              <a:solidFill>
                                <a:schemeClr val="tx1">
                                  <a:lumMod val="75000"/>
                                  <a:lumOff val="25000"/>
                                </a:schemeClr>
                              </a:solidFill>
                              <a:latin typeface="Cambria Math" charset="0"/>
                            </a:rPr>
                            <m:t>−</m:t>
                          </m:r>
                        </m:e>
                      </m:nary>
                      <m:sSup>
                        <m:sSupPr>
                          <m:ctrlPr>
                            <a:rPr lang="en-US" sz="2400" i="1">
                              <a:solidFill>
                                <a:schemeClr val="tx1">
                                  <a:lumMod val="75000"/>
                                  <a:lumOff val="25000"/>
                                </a:schemeClr>
                              </a:solidFill>
                              <a:latin typeface="Cambria Math" panose="02040503050406030204" pitchFamily="18" charset="0"/>
                            </a:rPr>
                          </m:ctrlPr>
                        </m:sSupPr>
                        <m:e>
                          <m:r>
                            <a:rPr lang="en-US" sz="2400" b="1" i="1">
                              <a:solidFill>
                                <a:schemeClr val="tx1">
                                  <a:lumMod val="75000"/>
                                  <a:lumOff val="25000"/>
                                </a:schemeClr>
                              </a:solidFill>
                              <a:latin typeface="Cambria Math" charset="0"/>
                            </a:rPr>
                            <m:t>𝜷</m:t>
                          </m:r>
                        </m:e>
                        <m:sup>
                          <m:r>
                            <a:rPr lang="en-US" sz="2400" i="1">
                              <a:solidFill>
                                <a:schemeClr val="tx1">
                                  <a:lumMod val="75000"/>
                                  <a:lumOff val="25000"/>
                                </a:schemeClr>
                              </a:solidFill>
                              <a:latin typeface="Cambria Math" charset="0"/>
                            </a:rPr>
                            <m:t>𝑇</m:t>
                          </m:r>
                        </m:sup>
                      </m:sSup>
                      <m:r>
                        <a:rPr lang="en-US" sz="2400" b="1" i="1">
                          <a:solidFill>
                            <a:schemeClr val="tx1">
                              <a:lumMod val="75000"/>
                              <a:lumOff val="25000"/>
                            </a:schemeClr>
                          </a:solidFill>
                          <a:latin typeface="Cambria Math" charset="0"/>
                        </a:rPr>
                        <m:t>𝒙</m:t>
                      </m:r>
                      <m:sSup>
                        <m:sSupPr>
                          <m:ctrlPr>
                            <a:rPr lang="en-US" sz="2400" i="1">
                              <a:solidFill>
                                <a:schemeClr val="tx1">
                                  <a:lumMod val="75000"/>
                                  <a:lumOff val="25000"/>
                                </a:schemeClr>
                              </a:solidFill>
                              <a:latin typeface="Cambria Math" panose="02040503050406030204" pitchFamily="18" charset="0"/>
                            </a:rPr>
                          </m:ctrlPr>
                        </m:sSupPr>
                        <m:e>
                          <m:d>
                            <m:dPr>
                              <m:begChr m:val=""/>
                              <m:endChr m:val="|"/>
                              <m:ctrlPr>
                                <a:rPr lang="en-US" sz="2400" i="1">
                                  <a:solidFill>
                                    <a:schemeClr val="tx1">
                                      <a:lumMod val="75000"/>
                                      <a:lumOff val="25000"/>
                                    </a:schemeClr>
                                  </a:solidFill>
                                  <a:latin typeface="Cambria Math" panose="02040503050406030204" pitchFamily="18" charset="0"/>
                                </a:rPr>
                              </m:ctrlPr>
                            </m:dPr>
                            <m:e>
                              <m:r>
                                <a:rPr lang="en-US" sz="2400">
                                  <a:solidFill>
                                    <a:schemeClr val="tx1">
                                      <a:lumMod val="75000"/>
                                      <a:lumOff val="25000"/>
                                    </a:schemeClr>
                                  </a:solidFill>
                                  <a:latin typeface="Cambria Math" charset="0"/>
                                </a:rPr>
                                <m:t>​</m:t>
                              </m:r>
                            </m:e>
                          </m:d>
                        </m:e>
                        <m:sup>
                          <m:r>
                            <a:rPr lang="en-US" sz="2400" i="1">
                              <a:solidFill>
                                <a:schemeClr val="tx1">
                                  <a:lumMod val="75000"/>
                                  <a:lumOff val="25000"/>
                                </a:schemeClr>
                              </a:solidFill>
                              <a:latin typeface="Cambria Math" charset="0"/>
                            </a:rPr>
                            <m:t>2</m:t>
                          </m:r>
                        </m:sup>
                      </m:sSup>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𝜆</m:t>
                      </m:r>
                      <m:nary>
                        <m:naryPr>
                          <m:chr m:val="∑"/>
                          <m:ctrlPr>
                            <a:rPr lang="is-IS" sz="2400" i="1">
                              <a:solidFill>
                                <a:schemeClr val="tx1">
                                  <a:lumMod val="75000"/>
                                  <a:lumOff val="25000"/>
                                </a:schemeClr>
                              </a:solidFill>
                              <a:latin typeface="Cambria Math" panose="02040503050406030204" pitchFamily="18" charset="0"/>
                            </a:rPr>
                          </m:ctrlPr>
                        </m:naryPr>
                        <m:sub>
                          <m:r>
                            <m:rPr>
                              <m:brk m:alnAt="23"/>
                            </m:rPr>
                            <a:rPr lang="en-US" sz="2400" i="1">
                              <a:solidFill>
                                <a:schemeClr val="tx1">
                                  <a:lumMod val="75000"/>
                                  <a:lumOff val="25000"/>
                                </a:schemeClr>
                              </a:solidFill>
                              <a:latin typeface="Cambria Math" charset="0"/>
                            </a:rPr>
                            <m:t>𝑗</m:t>
                          </m:r>
                          <m:r>
                            <a:rPr lang="en-US" sz="2400" i="1">
                              <a:solidFill>
                                <a:schemeClr val="tx1">
                                  <a:lumMod val="75000"/>
                                  <a:lumOff val="25000"/>
                                </a:schemeClr>
                              </a:solidFill>
                              <a:latin typeface="Cambria Math" charset="0"/>
                            </a:rPr>
                            <m:t>=1</m:t>
                          </m:r>
                        </m:sub>
                        <m:sup>
                          <m:r>
                            <a:rPr lang="en-US" sz="2400" i="1">
                              <a:solidFill>
                                <a:schemeClr val="tx1">
                                  <a:lumMod val="75000"/>
                                  <a:lumOff val="25000"/>
                                </a:schemeClr>
                              </a:solidFill>
                              <a:latin typeface="Cambria Math" charset="0"/>
                            </a:rPr>
                            <m:t>𝐽</m:t>
                          </m:r>
                        </m:sup>
                        <m:e>
                          <m:sSup>
                            <m:sSupPr>
                              <m:ctrlPr>
                                <a:rPr lang="en-US" sz="2400" b="0" i="1" smtClean="0">
                                  <a:solidFill>
                                    <a:schemeClr val="tx1">
                                      <a:lumMod val="75000"/>
                                      <a:lumOff val="25000"/>
                                    </a:schemeClr>
                                  </a:solidFill>
                                  <a:latin typeface="Cambria Math" panose="02040503050406030204" pitchFamily="18" charset="0"/>
                                </a:rPr>
                              </m:ctrlPr>
                            </m:sSupPr>
                            <m:e>
                              <m:d>
                                <m:dPr>
                                  <m:ctrlPr>
                                    <a:rPr lang="en-US" sz="2400" b="0" i="1" smtClean="0">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𝑗</m:t>
                                      </m:r>
                                    </m:sub>
                                  </m:sSub>
                                </m:e>
                              </m:d>
                            </m:e>
                            <m:sup>
                              <m:r>
                                <a:rPr lang="en-US" sz="2400" b="0" i="1" smtClean="0">
                                  <a:solidFill>
                                    <a:schemeClr val="tx1">
                                      <a:lumMod val="75000"/>
                                      <a:lumOff val="25000"/>
                                    </a:schemeClr>
                                  </a:solidFill>
                                  <a:latin typeface="Cambria Math" charset="0"/>
                                </a:rPr>
                                <m:t>2</m:t>
                              </m:r>
                            </m:sup>
                          </m:sSup>
                        </m:e>
                      </m:nary>
                    </m:oMath>
                  </m:oMathPara>
                </a14:m>
                <a:endParaRPr lang="en-US" dirty="0">
                  <a:solidFill>
                    <a:schemeClr val="tx1">
                      <a:lumMod val="75000"/>
                      <a:lumOff val="2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15124" y="884009"/>
                <a:ext cx="10327008" cy="2111143"/>
              </a:xfrm>
              <a:blipFill rotWithShape="0">
                <a:blip r:embed="rId2"/>
                <a:stretch>
                  <a:fillRect/>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8C616E8F-BF65-1643-9F00-FF84D0665BC6}" type="slidenum">
              <a:rPr lang="en-US" smtClean="0"/>
              <a:t>38</a:t>
            </a:fld>
            <a:endParaRPr lang="en-US"/>
          </a:p>
        </p:txBody>
      </p:sp>
      <p:grpSp>
        <p:nvGrpSpPr>
          <p:cNvPr id="20" name="Group 19"/>
          <p:cNvGrpSpPr/>
          <p:nvPr/>
        </p:nvGrpSpPr>
        <p:grpSpPr>
          <a:xfrm>
            <a:off x="767537" y="3109260"/>
            <a:ext cx="3249927" cy="3288314"/>
            <a:chOff x="1655805" y="2662545"/>
            <a:chExt cx="3249927" cy="3288314"/>
          </a:xfrm>
        </p:grpSpPr>
        <p:grpSp>
          <p:nvGrpSpPr>
            <p:cNvPr id="10" name="Group 9"/>
            <p:cNvGrpSpPr/>
            <p:nvPr/>
          </p:nvGrpSpPr>
          <p:grpSpPr>
            <a:xfrm>
              <a:off x="1655805" y="2674847"/>
              <a:ext cx="3101546" cy="3276012"/>
              <a:chOff x="1655805" y="2674847"/>
              <a:chExt cx="3101546" cy="3276012"/>
            </a:xfrm>
          </p:grpSpPr>
          <p:cxnSp>
            <p:nvCxnSpPr>
              <p:cNvPr id="6" name="Straight Arrow Connector 5"/>
              <p:cNvCxnSpPr/>
              <p:nvPr/>
            </p:nvCxnSpPr>
            <p:spPr>
              <a:xfrm flipV="1">
                <a:off x="1655805" y="4880919"/>
                <a:ext cx="3101546" cy="12357"/>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2782398" y="2674847"/>
                <a:ext cx="18859" cy="3276012"/>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5" name="TextBox 14"/>
                <p:cNvSpPr txBox="1"/>
                <p:nvPr/>
              </p:nvSpPr>
              <p:spPr>
                <a:xfrm>
                  <a:off x="4441374" y="4978399"/>
                  <a:ext cx="464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4441374" y="4978399"/>
                  <a:ext cx="464358" cy="369332"/>
                </a:xfrm>
                <a:prstGeom prst="rect">
                  <a:avLst/>
                </a:prstGeom>
                <a:blipFill rotWithShape="0">
                  <a:blip r:embed="rId3"/>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313074" y="2662545"/>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2</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2313074" y="2662545"/>
                  <a:ext cx="469680" cy="369332"/>
                </a:xfrm>
                <a:prstGeom prst="rect">
                  <a:avLst/>
                </a:prstGeom>
                <a:blipFill rotWithShape="0">
                  <a:blip r:embed="rId4"/>
                  <a:stretch>
                    <a:fillRect b="-131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2" name="Rectangle 21"/>
              <p:cNvSpPr/>
              <p:nvPr/>
            </p:nvSpPr>
            <p:spPr>
              <a:xfrm>
                <a:off x="6497315" y="2395658"/>
                <a:ext cx="7371080" cy="752707"/>
              </a:xfrm>
              <a:prstGeom prst="rect">
                <a:avLst/>
              </a:prstGeom>
            </p:spPr>
            <p:txBody>
              <a:bodyPr wrap="square">
                <a:spAutoFit/>
              </a:bodyPr>
              <a:lstStyle/>
              <a:p>
                <a14:m>
                  <m:oMath xmlns:m="http://schemas.openxmlformats.org/officeDocument/2006/math">
                    <m:f>
                      <m:fPr>
                        <m:ctrlPr>
                          <a:rPr lang="mr-IN" sz="2800" i="1" smtClean="0">
                            <a:solidFill>
                              <a:schemeClr val="tx1">
                                <a:lumMod val="75000"/>
                                <a:lumOff val="25000"/>
                              </a:schemeClr>
                            </a:solidFill>
                            <a:latin typeface="Cambria Math" panose="02040503050406030204" pitchFamily="18" charset="0"/>
                          </a:rPr>
                        </m:ctrlPr>
                      </m:fPr>
                      <m:num>
                        <m:r>
                          <a:rPr lang="en-US" sz="2800" i="1">
                            <a:solidFill>
                              <a:schemeClr val="tx1">
                                <a:lumMod val="75000"/>
                                <a:lumOff val="25000"/>
                              </a:schemeClr>
                            </a:solidFill>
                            <a:latin typeface="Cambria Math" charset="0"/>
                          </a:rPr>
                          <m:t>1</m:t>
                        </m:r>
                      </m:num>
                      <m:den>
                        <m:r>
                          <a:rPr lang="en-US" sz="2800" i="1">
                            <a:solidFill>
                              <a:schemeClr val="tx1">
                                <a:lumMod val="75000"/>
                                <a:lumOff val="25000"/>
                              </a:schemeClr>
                            </a:solidFill>
                            <a:latin typeface="Cambria Math" charset="0"/>
                          </a:rPr>
                          <m:t>𝑛</m:t>
                        </m:r>
                      </m:den>
                    </m:f>
                    <m:nary>
                      <m:naryPr>
                        <m:chr m:val="∑"/>
                        <m:ctrlPr>
                          <a:rPr lang="is-IS" sz="2800" i="1">
                            <a:solidFill>
                              <a:schemeClr val="tx1">
                                <a:lumMod val="75000"/>
                                <a:lumOff val="25000"/>
                              </a:schemeClr>
                            </a:solidFill>
                            <a:latin typeface="Cambria Math" panose="02040503050406030204" pitchFamily="18" charset="0"/>
                          </a:rPr>
                        </m:ctrlPr>
                      </m:naryPr>
                      <m:sub>
                        <m:r>
                          <m:rPr>
                            <m:brk m:alnAt="23"/>
                          </m:rPr>
                          <a:rPr lang="en-US" sz="2800" i="1">
                            <a:solidFill>
                              <a:schemeClr val="tx1">
                                <a:lumMod val="75000"/>
                                <a:lumOff val="25000"/>
                              </a:schemeClr>
                            </a:solidFill>
                            <a:latin typeface="Cambria Math" charset="0"/>
                          </a:rPr>
                          <m:t>𝑖</m:t>
                        </m:r>
                        <m:r>
                          <a:rPr lang="en-US" sz="2800" i="1">
                            <a:solidFill>
                              <a:schemeClr val="tx1">
                                <a:lumMod val="75000"/>
                                <a:lumOff val="25000"/>
                              </a:schemeClr>
                            </a:solidFill>
                            <a:latin typeface="Cambria Math" charset="0"/>
                          </a:rPr>
                          <m:t>=1</m:t>
                        </m:r>
                      </m:sub>
                      <m:sup>
                        <m:r>
                          <a:rPr lang="en-US" sz="2800" i="1">
                            <a:solidFill>
                              <a:schemeClr val="tx1">
                                <a:lumMod val="75000"/>
                                <a:lumOff val="25000"/>
                              </a:schemeClr>
                            </a:solidFill>
                            <a:latin typeface="Cambria Math" charset="0"/>
                          </a:rPr>
                          <m:t>𝑛</m:t>
                        </m:r>
                      </m:sup>
                      <m:e>
                        <m:r>
                          <a:rPr lang="en-US" sz="2800" i="1">
                            <a:solidFill>
                              <a:schemeClr val="tx1">
                                <a:lumMod val="75000"/>
                                <a:lumOff val="25000"/>
                              </a:schemeClr>
                            </a:solidFill>
                            <a:latin typeface="Cambria Math" charset="0"/>
                          </a:rPr>
                          <m:t>|</m:t>
                        </m:r>
                        <m:sSub>
                          <m:sSubPr>
                            <m:ctrlPr>
                              <a:rPr lang="en-US" sz="2800" i="1">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charset="0"/>
                              </a:rPr>
                              <m:t>𝑦</m:t>
                            </m:r>
                          </m:e>
                          <m:sub>
                            <m:r>
                              <a:rPr lang="en-US" sz="2800" i="1">
                                <a:solidFill>
                                  <a:schemeClr val="tx1">
                                    <a:lumMod val="75000"/>
                                    <a:lumOff val="25000"/>
                                  </a:schemeClr>
                                </a:solidFill>
                                <a:latin typeface="Cambria Math" charset="0"/>
                              </a:rPr>
                              <m:t>𝑖</m:t>
                            </m:r>
                          </m:sub>
                        </m:sSub>
                        <m:r>
                          <a:rPr lang="en-US" sz="2800" i="1">
                            <a:solidFill>
                              <a:schemeClr val="tx1">
                                <a:lumMod val="75000"/>
                                <a:lumOff val="25000"/>
                              </a:schemeClr>
                            </a:solidFill>
                            <a:latin typeface="Cambria Math" charset="0"/>
                          </a:rPr>
                          <m:t>−</m:t>
                        </m:r>
                      </m:e>
                    </m:nary>
                    <m:sSubSup>
                      <m:sSubSupPr>
                        <m:ctrlPr>
                          <a:rPr lang="en-US" sz="2800" i="1">
                            <a:solidFill>
                              <a:schemeClr val="tx1">
                                <a:lumMod val="75000"/>
                                <a:lumOff val="25000"/>
                              </a:schemeClr>
                            </a:solidFill>
                            <a:latin typeface="Cambria Math" panose="02040503050406030204" pitchFamily="18" charset="0"/>
                          </a:rPr>
                        </m:ctrlPr>
                      </m:sSubSupPr>
                      <m:e>
                        <m:acc>
                          <m:accPr>
                            <m:chr m:val="̂"/>
                            <m:ctrlPr>
                              <a:rPr lang="en-US" sz="2800" i="1">
                                <a:solidFill>
                                  <a:schemeClr val="tx1">
                                    <a:lumMod val="75000"/>
                                    <a:lumOff val="25000"/>
                                  </a:schemeClr>
                                </a:solidFill>
                                <a:latin typeface="Cambria Math" panose="02040503050406030204" pitchFamily="18" charset="0"/>
                              </a:rPr>
                            </m:ctrlPr>
                          </m:accPr>
                          <m:e>
                            <m:r>
                              <a:rPr lang="en-US" sz="2800" b="1" i="1">
                                <a:solidFill>
                                  <a:schemeClr val="tx1">
                                    <a:lumMod val="75000"/>
                                    <a:lumOff val="25000"/>
                                  </a:schemeClr>
                                </a:solidFill>
                                <a:latin typeface="Cambria Math" charset="0"/>
                              </a:rPr>
                              <m:t>𝜷</m:t>
                            </m:r>
                          </m:e>
                        </m:acc>
                      </m:e>
                      <m:sub/>
                      <m:sup>
                        <m:sSup>
                          <m:sSupPr>
                            <m:ctrlPr>
                              <a:rPr lang="en-US" sz="2800" b="0" i="1" smtClean="0">
                                <a:solidFill>
                                  <a:schemeClr val="tx1">
                                    <a:lumMod val="75000"/>
                                    <a:lumOff val="25000"/>
                                  </a:schemeClr>
                                </a:solidFill>
                                <a:latin typeface="Cambria Math" panose="02040503050406030204" pitchFamily="18" charset="0"/>
                              </a:rPr>
                            </m:ctrlPr>
                          </m:sSupPr>
                          <m:e>
                            <m:r>
                              <a:rPr lang="en-US" sz="2800" b="0" i="1" smtClean="0">
                                <a:solidFill>
                                  <a:schemeClr val="tx1">
                                    <a:lumMod val="75000"/>
                                    <a:lumOff val="25000"/>
                                  </a:schemeClr>
                                </a:solidFill>
                                <a:latin typeface="Cambria Math" charset="0"/>
                              </a:rPr>
                              <m:t>𝑅𝑖𝑑𝑔𝑒</m:t>
                            </m:r>
                          </m:e>
                          <m:sup>
                            <m:r>
                              <a:rPr lang="en-US" sz="2800" b="0" i="1" smtClean="0">
                                <a:solidFill>
                                  <a:schemeClr val="tx1">
                                    <a:lumMod val="75000"/>
                                    <a:lumOff val="25000"/>
                                  </a:schemeClr>
                                </a:solidFill>
                                <a:latin typeface="Cambria Math" charset="0"/>
                              </a:rPr>
                              <m:t>𝑇</m:t>
                            </m:r>
                          </m:sup>
                        </m:sSup>
                      </m:sup>
                    </m:sSubSup>
                    <m:r>
                      <a:rPr lang="en-US" sz="2800" b="1" i="1">
                        <a:solidFill>
                          <a:schemeClr val="tx1">
                            <a:lumMod val="75000"/>
                            <a:lumOff val="25000"/>
                          </a:schemeClr>
                        </a:solidFill>
                        <a:latin typeface="Cambria Math" charset="0"/>
                      </a:rPr>
                      <m:t>𝒙</m:t>
                    </m:r>
                    <m:sSup>
                      <m:sSupPr>
                        <m:ctrlPr>
                          <a:rPr lang="en-US" sz="2800" i="1">
                            <a:solidFill>
                              <a:schemeClr val="tx1">
                                <a:lumMod val="75000"/>
                                <a:lumOff val="25000"/>
                              </a:schemeClr>
                            </a:solidFill>
                            <a:latin typeface="Cambria Math" panose="02040503050406030204" pitchFamily="18" charset="0"/>
                          </a:rPr>
                        </m:ctrlPr>
                      </m:sSupPr>
                      <m:e>
                        <m:d>
                          <m:dPr>
                            <m:begChr m:val=""/>
                            <m:endChr m:val="|"/>
                            <m:ctrlPr>
                              <a:rPr lang="en-US" sz="2800" i="1">
                                <a:solidFill>
                                  <a:schemeClr val="tx1">
                                    <a:lumMod val="75000"/>
                                    <a:lumOff val="25000"/>
                                  </a:schemeClr>
                                </a:solidFill>
                                <a:latin typeface="Cambria Math" panose="02040503050406030204" pitchFamily="18" charset="0"/>
                              </a:rPr>
                            </m:ctrlPr>
                          </m:dPr>
                          <m:e>
                            <m:r>
                              <a:rPr lang="en-US" sz="2800">
                                <a:solidFill>
                                  <a:schemeClr val="tx1">
                                    <a:lumMod val="75000"/>
                                    <a:lumOff val="25000"/>
                                  </a:schemeClr>
                                </a:solidFill>
                                <a:latin typeface="Cambria Math" charset="0"/>
                              </a:rPr>
                              <m:t>​</m:t>
                            </m:r>
                          </m:e>
                        </m:d>
                      </m:e>
                      <m:sup>
                        <m:r>
                          <a:rPr lang="en-US" sz="2800" i="1">
                            <a:solidFill>
                              <a:schemeClr val="tx1">
                                <a:lumMod val="75000"/>
                                <a:lumOff val="25000"/>
                              </a:schemeClr>
                            </a:solidFill>
                            <a:latin typeface="Cambria Math" charset="0"/>
                          </a:rPr>
                          <m:t>2</m:t>
                        </m:r>
                      </m:sup>
                    </m:sSup>
                  </m:oMath>
                </a14:m>
                <a:r>
                  <a:rPr lang="en-US" sz="2800" dirty="0">
                    <a:solidFill>
                      <a:schemeClr val="tx1">
                        <a:lumMod val="75000"/>
                        <a:lumOff val="25000"/>
                      </a:schemeClr>
                    </a:solidFill>
                  </a:rPr>
                  <a:t>=D</a:t>
                </a:r>
              </a:p>
            </p:txBody>
          </p:sp>
        </mc:Choice>
        <mc:Fallback xmlns="">
          <p:sp>
            <p:nvSpPr>
              <p:cNvPr id="22" name="Rectangle 21"/>
              <p:cNvSpPr>
                <a:spLocks noRot="1" noChangeAspect="1" noMove="1" noResize="1" noEditPoints="1" noAdjustHandles="1" noChangeArrowheads="1" noChangeShapeType="1" noTextEdit="1"/>
              </p:cNvSpPr>
              <p:nvPr/>
            </p:nvSpPr>
            <p:spPr>
              <a:xfrm>
                <a:off x="6497315" y="2395658"/>
                <a:ext cx="7371080" cy="752707"/>
              </a:xfrm>
              <a:prstGeom prst="rect">
                <a:avLst/>
              </a:prstGeom>
              <a:blipFill rotWithShape="0">
                <a:blip r:embed="rId5"/>
                <a:stretch>
                  <a:fillRect b="-113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767537" y="2127451"/>
                <a:ext cx="2670988" cy="11726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𝜆</m:t>
                      </m:r>
                      <m:nary>
                        <m:naryPr>
                          <m:chr m:val="∑"/>
                          <m:ctrlPr>
                            <a:rPr lang="is-IS" sz="2400" i="1">
                              <a:latin typeface="Cambria Math" panose="02040503050406030204" pitchFamily="18" charset="0"/>
                            </a:rPr>
                          </m:ctrlPr>
                        </m:naryPr>
                        <m:sub>
                          <m:r>
                            <m:rPr>
                              <m:brk m:alnAt="23"/>
                            </m:rPr>
                            <a:rPr lang="en-US" sz="2400" i="1">
                              <a:latin typeface="Cambria Math" charset="0"/>
                            </a:rPr>
                            <m:t>𝑗</m:t>
                          </m:r>
                          <m:r>
                            <a:rPr lang="en-US" sz="2400" i="1">
                              <a:latin typeface="Cambria Math" charset="0"/>
                            </a:rPr>
                            <m:t>=1</m:t>
                          </m:r>
                        </m:sub>
                        <m:sup>
                          <m:r>
                            <a:rPr lang="en-US" sz="2400" i="1">
                              <a:latin typeface="Cambria Math" charset="0"/>
                            </a:rPr>
                            <m:t>𝐽</m:t>
                          </m:r>
                        </m:sup>
                        <m:e>
                          <m:sSup>
                            <m:sSupPr>
                              <m:ctrlPr>
                                <a:rPr lang="en-US" sz="2400" b="0" i="1" smtClean="0">
                                  <a:latin typeface="Cambria Math" panose="02040503050406030204" pitchFamily="18" charset="0"/>
                                </a:rPr>
                              </m:ctrlPr>
                            </m:sSupPr>
                            <m:e>
                              <m:d>
                                <m:dPr>
                                  <m:begChr m:val="|"/>
                                  <m:endChr m:val="|"/>
                                  <m:ctrlPr>
                                    <a:rPr lang="en-US" sz="2400" i="1" smtClean="0">
                                      <a:latin typeface="Cambria Math" panose="02040503050406030204" pitchFamily="18" charset="0"/>
                                    </a:rPr>
                                  </m:ctrlPr>
                                </m:dPr>
                                <m:e>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charset="0"/>
                                            </a:rPr>
                                            <m:t>𝛽</m:t>
                                          </m:r>
                                        </m:e>
                                      </m:acc>
                                    </m:e>
                                    <m:sub>
                                      <m:r>
                                        <a:rPr lang="en-US" sz="2400" i="1">
                                          <a:latin typeface="Cambria Math" charset="0"/>
                                        </a:rPr>
                                        <m:t>𝑗</m:t>
                                      </m:r>
                                    </m:sub>
                                    <m:sup>
                                      <m:r>
                                        <a:rPr lang="en-US" sz="2400" b="0" i="1" smtClean="0">
                                          <a:latin typeface="Cambria Math" charset="0"/>
                                        </a:rPr>
                                        <m:t>𝑅𝑖𝑑𝑔𝑒</m:t>
                                      </m:r>
                                    </m:sup>
                                  </m:sSubSup>
                                </m:e>
                              </m:d>
                            </m:e>
                            <m:sup>
                              <m:r>
                                <a:rPr lang="en-US" sz="2400" b="0" i="1" smtClean="0">
                                  <a:latin typeface="Cambria Math" charset="0"/>
                                </a:rPr>
                                <m:t>2</m:t>
                              </m:r>
                            </m:sup>
                          </m:sSup>
                          <m:r>
                            <a:rPr lang="en-US" sz="2400" i="1">
                              <a:latin typeface="Cambria Math" charset="0"/>
                            </a:rPr>
                            <m:t>=</m:t>
                          </m:r>
                          <m:r>
                            <a:rPr lang="en-US" sz="2400" i="1">
                              <a:latin typeface="Cambria Math" charset="0"/>
                            </a:rPr>
                            <m:t>𝐶</m:t>
                          </m:r>
                        </m:e>
                      </m:nary>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767537" y="2127451"/>
                <a:ext cx="2670988" cy="1172629"/>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7513772" y="1180700"/>
                <a:ext cx="3872214" cy="5200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2400" i="1" smtClean="0">
                              <a:solidFill>
                                <a:schemeClr val="tx1">
                                  <a:lumMod val="75000"/>
                                  <a:lumOff val="25000"/>
                                </a:schemeClr>
                              </a:solidFill>
                              <a:latin typeface="Cambria Math" panose="02040503050406030204" pitchFamily="18" charset="0"/>
                            </a:rPr>
                          </m:ctrlPr>
                        </m:funcPr>
                        <m:fName>
                          <m:r>
                            <a:rPr lang="en-US" sz="2400" i="1">
                              <a:solidFill>
                                <a:schemeClr val="tx1">
                                  <a:lumMod val="75000"/>
                                  <a:lumOff val="25000"/>
                                </a:schemeClr>
                              </a:solidFill>
                              <a:latin typeface="Cambria Math" charset="0"/>
                            </a:rPr>
                            <m:t> </m:t>
                          </m:r>
                          <m:sSup>
                            <m:sSupPr>
                              <m:ctrlPr>
                                <a:rPr lang="en-US" sz="2400" i="1">
                                  <a:solidFill>
                                    <a:schemeClr val="tx1">
                                      <a:lumMod val="75000"/>
                                      <a:lumOff val="25000"/>
                                    </a:schemeClr>
                                  </a:solidFill>
                                  <a:latin typeface="Cambria Math" panose="02040503050406030204" pitchFamily="18" charset="0"/>
                                </a:rPr>
                              </m:ctrlPr>
                            </m:sSupPr>
                            <m:e>
                              <m:acc>
                                <m:accPr>
                                  <m:chr m:val="̂"/>
                                  <m:ctrlPr>
                                    <a:rPr lang="en-US" sz="2400" i="1">
                                      <a:solidFill>
                                        <a:schemeClr val="tx1">
                                          <a:lumMod val="75000"/>
                                          <a:lumOff val="25000"/>
                                        </a:schemeClr>
                                      </a:solidFill>
                                      <a:latin typeface="Cambria Math" panose="02040503050406030204" pitchFamily="18" charset="0"/>
                                    </a:rPr>
                                  </m:ctrlPr>
                                </m:accPr>
                                <m:e>
                                  <m:r>
                                    <a:rPr lang="en-US" sz="2400" b="1" i="1">
                                      <a:solidFill>
                                        <a:schemeClr val="tx1">
                                          <a:lumMod val="75000"/>
                                          <a:lumOff val="25000"/>
                                        </a:schemeClr>
                                      </a:solidFill>
                                      <a:latin typeface="Cambria Math" charset="0"/>
                                    </a:rPr>
                                    <m:t>𝜷</m:t>
                                  </m:r>
                                </m:e>
                              </m:acc>
                            </m:e>
                            <m:sup>
                              <m:r>
                                <a:rPr lang="en-US" sz="2400" b="0" i="1" smtClean="0">
                                  <a:solidFill>
                                    <a:schemeClr val="tx1">
                                      <a:lumMod val="75000"/>
                                      <a:lumOff val="25000"/>
                                    </a:schemeClr>
                                  </a:solidFill>
                                  <a:latin typeface="Cambria Math" charset="0"/>
                                </a:rPr>
                                <m:t>𝑅𝑖𝑑𝑔𝑒</m:t>
                              </m:r>
                            </m:sup>
                          </m:sSup>
                          <m:r>
                            <a:rPr lang="en-US" sz="2400" i="1">
                              <a:solidFill>
                                <a:schemeClr val="tx1">
                                  <a:lumMod val="75000"/>
                                  <a:lumOff val="25000"/>
                                </a:schemeClr>
                              </a:solidFill>
                              <a:latin typeface="Cambria Math" charset="0"/>
                            </a:rPr>
                            <m:t>=</m:t>
                          </m:r>
                          <m:r>
                            <m:rPr>
                              <m:sty m:val="p"/>
                            </m:rPr>
                            <a:rPr lang="en-US" sz="2400">
                              <a:solidFill>
                                <a:schemeClr val="tx1">
                                  <a:lumMod val="75000"/>
                                  <a:lumOff val="25000"/>
                                </a:schemeClr>
                              </a:solidFill>
                              <a:latin typeface="Cambria Math" charset="0"/>
                            </a:rPr>
                            <m:t>argmin</m:t>
                          </m:r>
                        </m:fName>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𝐿</m:t>
                              </m:r>
                            </m:e>
                            <m:sub>
                              <m:r>
                                <a:rPr lang="en-US" sz="2400" b="0" i="1" smtClean="0">
                                  <a:solidFill>
                                    <a:schemeClr val="tx1">
                                      <a:lumMod val="75000"/>
                                      <a:lumOff val="25000"/>
                                    </a:schemeClr>
                                  </a:solidFill>
                                  <a:latin typeface="Cambria Math" charset="0"/>
                                </a:rPr>
                                <m:t>𝑅𝑖𝑑𝑔𝑒</m:t>
                              </m:r>
                            </m:sub>
                          </m:sSub>
                          <m:d>
                            <m:dPr>
                              <m:ctrlPr>
                                <a:rPr lang="en-US" sz="2400" i="1">
                                  <a:solidFill>
                                    <a:schemeClr val="tx1">
                                      <a:lumMod val="75000"/>
                                      <a:lumOff val="25000"/>
                                    </a:schemeClr>
                                  </a:solidFill>
                                  <a:latin typeface="Cambria Math" panose="02040503050406030204" pitchFamily="18" charset="0"/>
                                </a:rPr>
                              </m:ctrlPr>
                            </m:dPr>
                            <m:e>
                              <m:r>
                                <a:rPr lang="en-US" sz="2400" b="1" i="1">
                                  <a:solidFill>
                                    <a:schemeClr val="tx1">
                                      <a:lumMod val="75000"/>
                                      <a:lumOff val="25000"/>
                                    </a:schemeClr>
                                  </a:solidFill>
                                  <a:latin typeface="Cambria Math" charset="0"/>
                                </a:rPr>
                                <m:t>𝜷</m:t>
                              </m:r>
                            </m:e>
                          </m:d>
                        </m:e>
                      </m:func>
                    </m:oMath>
                  </m:oMathPara>
                </a14:m>
                <a:endParaRPr lang="en-US" dirty="0">
                  <a:solidFill>
                    <a:schemeClr val="tx1">
                      <a:lumMod val="75000"/>
                      <a:lumOff val="25000"/>
                    </a:schemeClr>
                  </a:solidFill>
                </a:endParaRPr>
              </a:p>
            </p:txBody>
          </p:sp>
        </mc:Choice>
        <mc:Fallback xmlns="">
          <p:sp>
            <p:nvSpPr>
              <p:cNvPr id="39" name="Rectangle 38"/>
              <p:cNvSpPr>
                <a:spLocks noRot="1" noChangeAspect="1" noMove="1" noResize="1" noEditPoints="1" noAdjustHandles="1" noChangeArrowheads="1" noChangeShapeType="1" noTextEdit="1"/>
              </p:cNvSpPr>
              <p:nvPr/>
            </p:nvSpPr>
            <p:spPr>
              <a:xfrm>
                <a:off x="7513772" y="1180700"/>
                <a:ext cx="3872214" cy="520079"/>
              </a:xfrm>
              <a:prstGeom prst="rect">
                <a:avLst/>
              </a:prstGeom>
              <a:blipFill rotWithShape="0">
                <a:blip r:embed="rId7"/>
                <a:stretch>
                  <a:fillRect/>
                </a:stretch>
              </a:blipFill>
            </p:spPr>
            <p:txBody>
              <a:bodyPr/>
              <a:lstStyle/>
              <a:p>
                <a:r>
                  <a:rPr lang="en-US">
                    <a:noFill/>
                  </a:rPr>
                  <a:t> </a:t>
                </a:r>
              </a:p>
            </p:txBody>
          </p:sp>
        </mc:Fallback>
      </mc:AlternateContent>
      <p:grpSp>
        <p:nvGrpSpPr>
          <p:cNvPr id="41" name="Group 40"/>
          <p:cNvGrpSpPr/>
          <p:nvPr/>
        </p:nvGrpSpPr>
        <p:grpSpPr>
          <a:xfrm>
            <a:off x="6397212" y="3312174"/>
            <a:ext cx="3249927" cy="3288314"/>
            <a:chOff x="1655805" y="2662545"/>
            <a:chExt cx="3249927" cy="3288314"/>
          </a:xfrm>
        </p:grpSpPr>
        <p:grpSp>
          <p:nvGrpSpPr>
            <p:cNvPr id="42" name="Group 41"/>
            <p:cNvGrpSpPr/>
            <p:nvPr/>
          </p:nvGrpSpPr>
          <p:grpSpPr>
            <a:xfrm>
              <a:off x="1655805" y="2674847"/>
              <a:ext cx="3101546" cy="3276012"/>
              <a:chOff x="1655805" y="2674847"/>
              <a:chExt cx="3101546" cy="3276012"/>
            </a:xfrm>
          </p:grpSpPr>
          <p:cxnSp>
            <p:nvCxnSpPr>
              <p:cNvPr id="45" name="Straight Arrow Connector 44"/>
              <p:cNvCxnSpPr/>
              <p:nvPr/>
            </p:nvCxnSpPr>
            <p:spPr>
              <a:xfrm flipV="1">
                <a:off x="1655805" y="4880919"/>
                <a:ext cx="3101546" cy="12357"/>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flipV="1">
                <a:off x="2782398" y="2674847"/>
                <a:ext cx="18859" cy="3276012"/>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TextBox 42"/>
                <p:cNvSpPr txBox="1"/>
                <p:nvPr/>
              </p:nvSpPr>
              <p:spPr>
                <a:xfrm>
                  <a:off x="4441374" y="4978399"/>
                  <a:ext cx="464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441374" y="4978399"/>
                  <a:ext cx="464358" cy="369332"/>
                </a:xfrm>
                <a:prstGeom prst="rect">
                  <a:avLst/>
                </a:prstGeom>
                <a:blipFill rotWithShape="0">
                  <a:blip r:embed="rId8"/>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313074" y="2662545"/>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2</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2313074" y="2662545"/>
                  <a:ext cx="469680" cy="369332"/>
                </a:xfrm>
                <a:prstGeom prst="rect">
                  <a:avLst/>
                </a:prstGeom>
                <a:blipFill rotWithShape="0">
                  <a:blip r:embed="rId9"/>
                  <a:stretch>
                    <a:fillRect b="-13115"/>
                  </a:stretch>
                </a:blipFill>
              </p:spPr>
              <p:txBody>
                <a:bodyPr/>
                <a:lstStyle/>
                <a:p>
                  <a:r>
                    <a:rPr lang="en-US">
                      <a:noFill/>
                    </a:rPr>
                    <a:t> </a:t>
                  </a:r>
                </a:p>
              </p:txBody>
            </p:sp>
          </mc:Fallback>
        </mc:AlternateContent>
      </p:grpSp>
      <p:grpSp>
        <p:nvGrpSpPr>
          <p:cNvPr id="5" name="Group 4"/>
          <p:cNvGrpSpPr/>
          <p:nvPr/>
        </p:nvGrpSpPr>
        <p:grpSpPr>
          <a:xfrm>
            <a:off x="1135178" y="4568817"/>
            <a:ext cx="1876786" cy="1517634"/>
            <a:chOff x="1135178" y="4568817"/>
            <a:chExt cx="1876786" cy="1517634"/>
          </a:xfrm>
        </p:grpSpPr>
        <p:sp>
          <p:nvSpPr>
            <p:cNvPr id="4" name="Oval 3"/>
            <p:cNvSpPr>
              <a:spLocks noChangeAspect="1"/>
            </p:cNvSpPr>
            <p:nvPr/>
          </p:nvSpPr>
          <p:spPr>
            <a:xfrm>
              <a:off x="1135178" y="4568817"/>
              <a:ext cx="1517904" cy="1517634"/>
            </a:xfrm>
            <a:prstGeom prst="ellipse">
              <a:avLst/>
            </a:prstGeom>
            <a:noFill/>
            <a:ln w="2540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2703866" y="4970865"/>
              <a:ext cx="308098" cy="369332"/>
            </a:xfrm>
            <a:prstGeom prst="rect">
              <a:avLst/>
            </a:prstGeom>
            <a:noFill/>
          </p:spPr>
          <p:txBody>
            <a:bodyPr wrap="none" rtlCol="0">
              <a:spAutoFit/>
            </a:bodyPr>
            <a:lstStyle/>
            <a:p>
              <a:r>
                <a:rPr lang="en-US" dirty="0"/>
                <a:t>C</a:t>
              </a:r>
            </a:p>
          </p:txBody>
        </p:sp>
      </p:grpSp>
      <p:grpSp>
        <p:nvGrpSpPr>
          <p:cNvPr id="40" name="Group 39"/>
          <p:cNvGrpSpPr/>
          <p:nvPr/>
        </p:nvGrpSpPr>
        <p:grpSpPr>
          <a:xfrm rot="641389">
            <a:off x="6908401" y="3396792"/>
            <a:ext cx="4747059" cy="1567301"/>
            <a:chOff x="6547071" y="3213882"/>
            <a:chExt cx="4747059" cy="1567301"/>
          </a:xfrm>
        </p:grpSpPr>
        <p:grpSp>
          <p:nvGrpSpPr>
            <p:cNvPr id="49" name="Group 48"/>
            <p:cNvGrpSpPr/>
            <p:nvPr/>
          </p:nvGrpSpPr>
          <p:grpSpPr>
            <a:xfrm>
              <a:off x="6547071" y="3213882"/>
              <a:ext cx="4747059" cy="1567301"/>
              <a:chOff x="6547071" y="3213882"/>
              <a:chExt cx="4747059" cy="1567301"/>
            </a:xfrm>
          </p:grpSpPr>
          <p:grpSp>
            <p:nvGrpSpPr>
              <p:cNvPr id="51" name="Group 50"/>
              <p:cNvGrpSpPr/>
              <p:nvPr/>
            </p:nvGrpSpPr>
            <p:grpSpPr>
              <a:xfrm>
                <a:off x="8404272" y="4049503"/>
                <a:ext cx="747962" cy="426692"/>
                <a:chOff x="3606026" y="2722340"/>
                <a:chExt cx="747962" cy="426692"/>
              </a:xfrm>
            </p:grpSpPr>
            <mc:AlternateContent xmlns:mc="http://schemas.openxmlformats.org/markup-compatibility/2006" xmlns:a14="http://schemas.microsoft.com/office/drawing/2010/main">
              <mc:Choice Requires="a14">
                <p:sp>
                  <p:nvSpPr>
                    <p:cNvPr id="58" name="TextBox 57"/>
                    <p:cNvSpPr txBox="1"/>
                    <p:nvPr/>
                  </p:nvSpPr>
                  <p:spPr>
                    <a:xfrm rot="20789895">
                      <a:off x="3606026" y="2764696"/>
                      <a:ext cx="747962"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charset="0"/>
                                      </a:rPr>
                                      <m:t>𝛽</m:t>
                                    </m:r>
                                  </m:e>
                                </m:acc>
                              </m:e>
                              <m:sup>
                                <m:r>
                                  <a:rPr lang="en-US" b="0" i="1" smtClean="0">
                                    <a:latin typeface="Cambria Math" charset="0"/>
                                  </a:rPr>
                                  <m:t>𝑀𝑆𝐸</m:t>
                                </m:r>
                              </m:sup>
                            </m:sSup>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rot="20789895">
                      <a:off x="3606026" y="2764696"/>
                      <a:ext cx="747962" cy="384336"/>
                    </a:xfrm>
                    <a:prstGeom prst="rect">
                      <a:avLst/>
                    </a:prstGeom>
                    <a:blipFill rotWithShape="0">
                      <a:blip r:embed="rId10"/>
                      <a:stretch>
                        <a:fillRect t="-4286" b="-10000"/>
                      </a:stretch>
                    </a:blipFill>
                  </p:spPr>
                  <p:txBody>
                    <a:bodyPr/>
                    <a:lstStyle/>
                    <a:p>
                      <a:r>
                        <a:rPr lang="en-US">
                          <a:noFill/>
                        </a:rPr>
                        <a:t> </a:t>
                      </a:r>
                    </a:p>
                  </p:txBody>
                </p:sp>
              </mc:Fallback>
            </mc:AlternateContent>
            <p:sp>
              <p:nvSpPr>
                <p:cNvPr id="59" name="Oval 58"/>
                <p:cNvSpPr>
                  <a:spLocks noChangeAspect="1"/>
                </p:cNvSpPr>
                <p:nvPr/>
              </p:nvSpPr>
              <p:spPr>
                <a:xfrm>
                  <a:off x="4076794" y="2722340"/>
                  <a:ext cx="45561" cy="4572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6547071" y="3213882"/>
                <a:ext cx="4747059" cy="1567301"/>
                <a:chOff x="6501510" y="3217318"/>
                <a:chExt cx="4747059" cy="1567301"/>
              </a:xfrm>
            </p:grpSpPr>
            <p:grpSp>
              <p:nvGrpSpPr>
                <p:cNvPr id="53" name="Group 52"/>
                <p:cNvGrpSpPr/>
                <p:nvPr/>
              </p:nvGrpSpPr>
              <p:grpSpPr>
                <a:xfrm>
                  <a:off x="6501510" y="3217318"/>
                  <a:ext cx="4747059" cy="1567301"/>
                  <a:chOff x="1752276" y="1849318"/>
                  <a:chExt cx="4747059" cy="1567301"/>
                </a:xfrm>
              </p:grpSpPr>
              <p:sp>
                <p:nvSpPr>
                  <p:cNvPr id="55" name="Oval 54"/>
                  <p:cNvSpPr/>
                  <p:nvPr/>
                </p:nvSpPr>
                <p:spPr>
                  <a:xfrm rot="18916619">
                    <a:off x="3218979" y="2448760"/>
                    <a:ext cx="1755020" cy="577602"/>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rot="18916619">
                    <a:off x="2192409" y="1974795"/>
                    <a:ext cx="3897644" cy="1286856"/>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rot="18916619">
                    <a:off x="1752276" y="1849318"/>
                    <a:ext cx="4747059" cy="1567301"/>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4" name="Oval 53"/>
                <p:cNvSpPr/>
                <p:nvPr/>
              </p:nvSpPr>
              <p:spPr>
                <a:xfrm rot="18916619">
                  <a:off x="7590616" y="3704259"/>
                  <a:ext cx="2532887" cy="833609"/>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50" name="TextBox 49"/>
            <p:cNvSpPr txBox="1"/>
            <p:nvPr/>
          </p:nvSpPr>
          <p:spPr>
            <a:xfrm rot="20958611">
              <a:off x="9742491" y="4121063"/>
              <a:ext cx="857927" cy="369332"/>
            </a:xfrm>
            <a:prstGeom prst="rect">
              <a:avLst/>
            </a:prstGeom>
            <a:noFill/>
          </p:spPr>
          <p:txBody>
            <a:bodyPr wrap="none" rtlCol="0">
              <a:spAutoFit/>
            </a:bodyPr>
            <a:lstStyle/>
            <a:p>
              <a:r>
                <a:rPr lang="en-US" dirty="0"/>
                <a:t>MSE=D</a:t>
              </a:r>
            </a:p>
          </p:txBody>
        </p:sp>
      </p:grpSp>
    </p:spTree>
    <p:extLst>
      <p:ext uri="{BB962C8B-B14F-4D97-AF65-F5344CB8AC3E}">
        <p14:creationId xmlns:p14="http://schemas.microsoft.com/office/powerpoint/2010/main" val="2751971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78629"/>
            <a:ext cx="11493416" cy="767276"/>
          </a:xfrm>
        </p:spPr>
        <p:txBody>
          <a:bodyPr/>
          <a:lstStyle/>
          <a:p>
            <a:r>
              <a:rPr lang="en-US" dirty="0"/>
              <a:t>The Geometry of Regularization (Ridge)</a:t>
            </a:r>
          </a:p>
        </p:txBody>
      </p:sp>
      <p:sp>
        <p:nvSpPr>
          <p:cNvPr id="3" name="Slide Number Placeholder 2"/>
          <p:cNvSpPr>
            <a:spLocks noGrp="1"/>
          </p:cNvSpPr>
          <p:nvPr>
            <p:ph type="sldNum" sz="quarter" idx="12"/>
          </p:nvPr>
        </p:nvSpPr>
        <p:spPr/>
        <p:txBody>
          <a:bodyPr/>
          <a:lstStyle/>
          <a:p>
            <a:fld id="{8C616E8F-BF65-1643-9F00-FF84D0665BC6}" type="slidenum">
              <a:rPr lang="en-US" smtClean="0"/>
              <a:t>39</a:t>
            </a:fld>
            <a:endParaRPr lang="en-US"/>
          </a:p>
        </p:txBody>
      </p:sp>
      <p:grpSp>
        <p:nvGrpSpPr>
          <p:cNvPr id="40" name="Group 39"/>
          <p:cNvGrpSpPr/>
          <p:nvPr/>
        </p:nvGrpSpPr>
        <p:grpSpPr>
          <a:xfrm>
            <a:off x="4107049" y="3115411"/>
            <a:ext cx="3249927" cy="3288314"/>
            <a:chOff x="767537" y="3109260"/>
            <a:chExt cx="3249927" cy="3288314"/>
          </a:xfrm>
        </p:grpSpPr>
        <p:grpSp>
          <p:nvGrpSpPr>
            <p:cNvPr id="49" name="Group 48"/>
            <p:cNvGrpSpPr/>
            <p:nvPr/>
          </p:nvGrpSpPr>
          <p:grpSpPr>
            <a:xfrm>
              <a:off x="767537" y="3121562"/>
              <a:ext cx="3249927" cy="3276012"/>
              <a:chOff x="767537" y="3121562"/>
              <a:chExt cx="3249927" cy="3276012"/>
            </a:xfrm>
          </p:grpSpPr>
          <p:grpSp>
            <p:nvGrpSpPr>
              <p:cNvPr id="51" name="Group 50"/>
              <p:cNvGrpSpPr/>
              <p:nvPr/>
            </p:nvGrpSpPr>
            <p:grpSpPr>
              <a:xfrm>
                <a:off x="767537" y="3121562"/>
                <a:ext cx="3101546" cy="3276012"/>
                <a:chOff x="1655805" y="2674847"/>
                <a:chExt cx="3101546" cy="3276012"/>
              </a:xfrm>
            </p:grpSpPr>
            <p:cxnSp>
              <p:nvCxnSpPr>
                <p:cNvPr id="53" name="Straight Arrow Connector 52"/>
                <p:cNvCxnSpPr/>
                <p:nvPr/>
              </p:nvCxnSpPr>
              <p:spPr>
                <a:xfrm flipV="1">
                  <a:off x="1655805" y="4880919"/>
                  <a:ext cx="3101546" cy="12357"/>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flipV="1">
                  <a:off x="2782398" y="2674847"/>
                  <a:ext cx="18859" cy="3276012"/>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TextBox 51"/>
                  <p:cNvSpPr txBox="1"/>
                  <p:nvPr/>
                </p:nvSpPr>
                <p:spPr>
                  <a:xfrm>
                    <a:off x="3553106" y="5425114"/>
                    <a:ext cx="464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52" name="TextBox 51"/>
                  <p:cNvSpPr txBox="1">
                    <a:spLocks noRot="1" noChangeAspect="1" noMove="1" noResize="1" noEditPoints="1" noAdjustHandles="1" noChangeArrowheads="1" noChangeShapeType="1" noTextEdit="1"/>
                  </p:cNvSpPr>
                  <p:nvPr/>
                </p:nvSpPr>
                <p:spPr>
                  <a:xfrm>
                    <a:off x="3553106" y="5425114"/>
                    <a:ext cx="464358" cy="369332"/>
                  </a:xfrm>
                  <a:prstGeom prst="rect">
                    <a:avLst/>
                  </a:prstGeom>
                  <a:blipFill rotWithShape="0">
                    <a:blip r:embed="rId2"/>
                    <a:stretch>
                      <a:fillRect b="-1147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0" name="TextBox 49"/>
                <p:cNvSpPr txBox="1"/>
                <p:nvPr/>
              </p:nvSpPr>
              <p:spPr>
                <a:xfrm>
                  <a:off x="1424806" y="3109260"/>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2</m:t>
                            </m:r>
                          </m:sub>
                        </m:sSub>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1424806" y="3109260"/>
                  <a:ext cx="469680" cy="369332"/>
                </a:xfrm>
                <a:prstGeom prst="rect">
                  <a:avLst/>
                </a:prstGeom>
                <a:blipFill rotWithShape="0">
                  <a:blip r:embed="rId3"/>
                  <a:stretch>
                    <a:fillRect b="-13115"/>
                  </a:stretch>
                </a:blipFill>
              </p:spPr>
              <p:txBody>
                <a:bodyPr/>
                <a:lstStyle/>
                <a:p>
                  <a:r>
                    <a:rPr lang="en-US">
                      <a:noFill/>
                    </a:rPr>
                    <a:t> </a:t>
                  </a:r>
                </a:p>
              </p:txBody>
            </p:sp>
          </mc:Fallback>
        </mc:AlternateContent>
      </p:grpSp>
      <p:grpSp>
        <p:nvGrpSpPr>
          <p:cNvPr id="56" name="Group 55"/>
          <p:cNvGrpSpPr/>
          <p:nvPr/>
        </p:nvGrpSpPr>
        <p:grpSpPr>
          <a:xfrm rot="641389">
            <a:off x="4751268" y="2601396"/>
            <a:ext cx="4747059" cy="1567301"/>
            <a:chOff x="6547071" y="3213882"/>
            <a:chExt cx="4747059" cy="1567301"/>
          </a:xfrm>
        </p:grpSpPr>
        <p:grpSp>
          <p:nvGrpSpPr>
            <p:cNvPr id="57" name="Group 56"/>
            <p:cNvGrpSpPr/>
            <p:nvPr/>
          </p:nvGrpSpPr>
          <p:grpSpPr>
            <a:xfrm>
              <a:off x="6547071" y="3213882"/>
              <a:ext cx="4747059" cy="1567301"/>
              <a:chOff x="6547071" y="3213882"/>
              <a:chExt cx="4747059" cy="1567301"/>
            </a:xfrm>
          </p:grpSpPr>
          <p:grpSp>
            <p:nvGrpSpPr>
              <p:cNvPr id="59" name="Group 58"/>
              <p:cNvGrpSpPr/>
              <p:nvPr/>
            </p:nvGrpSpPr>
            <p:grpSpPr>
              <a:xfrm>
                <a:off x="8404272" y="4049503"/>
                <a:ext cx="747962" cy="426692"/>
                <a:chOff x="3606026" y="2722340"/>
                <a:chExt cx="747962" cy="426692"/>
              </a:xfrm>
            </p:grpSpPr>
            <mc:AlternateContent xmlns:mc="http://schemas.openxmlformats.org/markup-compatibility/2006" xmlns:a14="http://schemas.microsoft.com/office/drawing/2010/main">
              <mc:Choice Requires="a14">
                <p:sp>
                  <p:nvSpPr>
                    <p:cNvPr id="66" name="TextBox 65"/>
                    <p:cNvSpPr txBox="1"/>
                    <p:nvPr/>
                  </p:nvSpPr>
                  <p:spPr>
                    <a:xfrm rot="20958611">
                      <a:off x="3606026" y="2764696"/>
                      <a:ext cx="747962"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charset="0"/>
                                      </a:rPr>
                                      <m:t>𝛽</m:t>
                                    </m:r>
                                  </m:e>
                                </m:acc>
                              </m:e>
                              <m:sup>
                                <m:r>
                                  <a:rPr lang="en-US" b="0" i="1" smtClean="0">
                                    <a:latin typeface="Cambria Math" charset="0"/>
                                  </a:rPr>
                                  <m:t>𝑀𝑆𝐸</m:t>
                                </m:r>
                              </m:sup>
                            </m:sSup>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rot="20958611">
                      <a:off x="3606026" y="2764696"/>
                      <a:ext cx="747962" cy="384336"/>
                    </a:xfrm>
                    <a:prstGeom prst="rect">
                      <a:avLst/>
                    </a:prstGeom>
                    <a:blipFill rotWithShape="0">
                      <a:blip r:embed="rId4"/>
                      <a:stretch>
                        <a:fillRect t="-7937" b="-12698"/>
                      </a:stretch>
                    </a:blipFill>
                  </p:spPr>
                  <p:txBody>
                    <a:bodyPr/>
                    <a:lstStyle/>
                    <a:p>
                      <a:r>
                        <a:rPr lang="en-US">
                          <a:noFill/>
                        </a:rPr>
                        <a:t> </a:t>
                      </a:r>
                    </a:p>
                  </p:txBody>
                </p:sp>
              </mc:Fallback>
            </mc:AlternateContent>
            <p:sp>
              <p:nvSpPr>
                <p:cNvPr id="67" name="Oval 66"/>
                <p:cNvSpPr>
                  <a:spLocks noChangeAspect="1"/>
                </p:cNvSpPr>
                <p:nvPr/>
              </p:nvSpPr>
              <p:spPr>
                <a:xfrm>
                  <a:off x="4076794" y="2722340"/>
                  <a:ext cx="45561" cy="4572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0" name="Group 59"/>
              <p:cNvGrpSpPr/>
              <p:nvPr/>
            </p:nvGrpSpPr>
            <p:grpSpPr>
              <a:xfrm>
                <a:off x="6547071" y="3213882"/>
                <a:ext cx="4747059" cy="1567301"/>
                <a:chOff x="6501510" y="3217318"/>
                <a:chExt cx="4747059" cy="1567301"/>
              </a:xfrm>
            </p:grpSpPr>
            <p:grpSp>
              <p:nvGrpSpPr>
                <p:cNvPr id="61" name="Group 60"/>
                <p:cNvGrpSpPr/>
                <p:nvPr/>
              </p:nvGrpSpPr>
              <p:grpSpPr>
                <a:xfrm>
                  <a:off x="6501510" y="3217318"/>
                  <a:ext cx="4747059" cy="1567301"/>
                  <a:chOff x="1752276" y="1849318"/>
                  <a:chExt cx="4747059" cy="1567301"/>
                </a:xfrm>
              </p:grpSpPr>
              <p:sp>
                <p:nvSpPr>
                  <p:cNvPr id="63" name="Oval 62"/>
                  <p:cNvSpPr/>
                  <p:nvPr/>
                </p:nvSpPr>
                <p:spPr>
                  <a:xfrm rot="18916619">
                    <a:off x="3218979" y="2448760"/>
                    <a:ext cx="1755020" cy="577602"/>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rot="18916619">
                    <a:off x="2192409" y="1974795"/>
                    <a:ext cx="3897644" cy="1286856"/>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rot="18916619">
                    <a:off x="1752276" y="1849318"/>
                    <a:ext cx="4747059" cy="1567301"/>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2" name="Oval 61"/>
                <p:cNvSpPr/>
                <p:nvPr/>
              </p:nvSpPr>
              <p:spPr>
                <a:xfrm rot="18916619">
                  <a:off x="7590616" y="3704259"/>
                  <a:ext cx="2532887" cy="833609"/>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58" name="TextBox 57"/>
            <p:cNvSpPr txBox="1"/>
            <p:nvPr/>
          </p:nvSpPr>
          <p:spPr>
            <a:xfrm rot="20958611">
              <a:off x="9742491" y="4121063"/>
              <a:ext cx="857927" cy="369332"/>
            </a:xfrm>
            <a:prstGeom prst="rect">
              <a:avLst/>
            </a:prstGeom>
            <a:noFill/>
          </p:spPr>
          <p:txBody>
            <a:bodyPr wrap="none" rtlCol="0">
              <a:spAutoFit/>
            </a:bodyPr>
            <a:lstStyle/>
            <a:p>
              <a:r>
                <a:rPr lang="en-US" dirty="0"/>
                <a:t>MSE=D</a:t>
              </a:r>
            </a:p>
          </p:txBody>
        </p:sp>
      </p:grpSp>
      <p:sp>
        <p:nvSpPr>
          <p:cNvPr id="55" name="Oval 54"/>
          <p:cNvSpPr>
            <a:spLocks noChangeAspect="1"/>
          </p:cNvSpPr>
          <p:nvPr/>
        </p:nvSpPr>
        <p:spPr>
          <a:xfrm>
            <a:off x="4493549" y="4515956"/>
            <a:ext cx="1651406" cy="1651112"/>
          </a:xfrm>
          <a:prstGeom prst="ellipse">
            <a:avLst/>
          </a:prstGeom>
          <a:noFill/>
          <a:ln w="2540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6062237" y="5025894"/>
            <a:ext cx="335196" cy="369332"/>
          </a:xfrm>
          <a:prstGeom prst="rect">
            <a:avLst/>
          </a:prstGeom>
          <a:noFill/>
        </p:spPr>
        <p:txBody>
          <a:bodyPr wrap="square" rtlCol="0">
            <a:spAutoFit/>
          </a:bodyPr>
          <a:lstStyle/>
          <a:p>
            <a:r>
              <a:rPr lang="en-US" dirty="0"/>
              <a:t>C</a:t>
            </a:r>
          </a:p>
        </p:txBody>
      </p:sp>
    </p:spTree>
    <p:extLst>
      <p:ext uri="{BB962C8B-B14F-4D97-AF65-F5344CB8AC3E}">
        <p14:creationId xmlns:p14="http://schemas.microsoft.com/office/powerpoint/2010/main" val="3777484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 with polynomials</a:t>
            </a:r>
          </a:p>
        </p:txBody>
      </p:sp>
      <p:sp>
        <p:nvSpPr>
          <p:cNvPr id="3" name="Slide Number Placeholder 2"/>
          <p:cNvSpPr>
            <a:spLocks noGrp="1"/>
          </p:cNvSpPr>
          <p:nvPr>
            <p:ph type="sldNum" sz="quarter" idx="12"/>
          </p:nvPr>
        </p:nvSpPr>
        <p:spPr/>
        <p:txBody>
          <a:bodyPr/>
          <a:lstStyle/>
          <a:p>
            <a:fld id="{8C616E8F-BF65-1643-9F00-FF84D0665BC6}" type="slidenum">
              <a:rPr lang="en-US" smtClean="0"/>
              <a:t>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688" y="600169"/>
            <a:ext cx="5019675" cy="3346450"/>
          </a:xfrm>
          <a:prstGeom prst="rect">
            <a:avLst/>
          </a:prstGeom>
        </p:spPr>
      </p:pic>
      <p:pic>
        <p:nvPicPr>
          <p:cNvPr id="5" name="Picture 4">
            <a:extLst>
              <a:ext uri="{FF2B5EF4-FFF2-40B4-BE49-F238E27FC236}">
                <a16:creationId xmlns:a16="http://schemas.microsoft.com/office/drawing/2014/main" id="{1C3266B5-E8BF-564E-9B55-6B479720D3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2919" y="663763"/>
            <a:ext cx="4993481" cy="3328987"/>
          </a:xfrm>
          <a:prstGeom prst="rect">
            <a:avLst/>
          </a:prstGeom>
        </p:spPr>
      </p:pic>
      <p:pic>
        <p:nvPicPr>
          <p:cNvPr id="7" name="Picture 6">
            <a:extLst>
              <a:ext uri="{FF2B5EF4-FFF2-40B4-BE49-F238E27FC236}">
                <a16:creationId xmlns:a16="http://schemas.microsoft.com/office/drawing/2014/main" id="{16393B2A-7EA6-7E44-976B-B92248F87A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831" y="3571875"/>
            <a:ext cx="4243388" cy="2828925"/>
          </a:xfrm>
          <a:prstGeom prst="rect">
            <a:avLst/>
          </a:prstGeom>
        </p:spPr>
      </p:pic>
      <p:pic>
        <p:nvPicPr>
          <p:cNvPr id="8" name="Picture 7">
            <a:extLst>
              <a:ext uri="{FF2B5EF4-FFF2-40B4-BE49-F238E27FC236}">
                <a16:creationId xmlns:a16="http://schemas.microsoft.com/office/drawing/2014/main" id="{B07FC6AD-BADB-4642-A49A-BC01D745D1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1063" y="3571875"/>
            <a:ext cx="4564856" cy="3043237"/>
          </a:xfrm>
          <a:prstGeom prst="rect">
            <a:avLst/>
          </a:prstGeom>
        </p:spPr>
      </p:pic>
    </p:spTree>
    <p:extLst>
      <p:ext uri="{BB962C8B-B14F-4D97-AF65-F5344CB8AC3E}">
        <p14:creationId xmlns:p14="http://schemas.microsoft.com/office/powerpoint/2010/main" val="1029925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78629"/>
            <a:ext cx="11493416" cy="767276"/>
          </a:xfrm>
        </p:spPr>
        <p:txBody>
          <a:bodyPr/>
          <a:lstStyle/>
          <a:p>
            <a:r>
              <a:rPr lang="en-US" dirty="0"/>
              <a:t>The Geometry of Regularization</a:t>
            </a:r>
          </a:p>
        </p:txBody>
      </p:sp>
      <p:sp>
        <p:nvSpPr>
          <p:cNvPr id="4" name="Slide Number Placeholder 3"/>
          <p:cNvSpPr>
            <a:spLocks noGrp="1"/>
          </p:cNvSpPr>
          <p:nvPr>
            <p:ph type="sldNum" sz="quarter" idx="12"/>
          </p:nvPr>
        </p:nvSpPr>
        <p:spPr/>
        <p:txBody>
          <a:bodyPr/>
          <a:lstStyle/>
          <a:p>
            <a:fld id="{8C616E8F-BF65-1643-9F00-FF84D0665BC6}" type="slidenum">
              <a:rPr lang="en-US" smtClean="0"/>
              <a:t>40</a:t>
            </a:fld>
            <a:endParaRPr lang="en-US"/>
          </a:p>
        </p:txBody>
      </p:sp>
      <p:grpSp>
        <p:nvGrpSpPr>
          <p:cNvPr id="3" name="Group 2"/>
          <p:cNvGrpSpPr/>
          <p:nvPr/>
        </p:nvGrpSpPr>
        <p:grpSpPr>
          <a:xfrm>
            <a:off x="5880431" y="2255032"/>
            <a:ext cx="5391278" cy="3802329"/>
            <a:chOff x="4107049" y="2601396"/>
            <a:chExt cx="5391278" cy="3802329"/>
          </a:xfrm>
        </p:grpSpPr>
        <p:grpSp>
          <p:nvGrpSpPr>
            <p:cNvPr id="40" name="Group 39"/>
            <p:cNvGrpSpPr/>
            <p:nvPr/>
          </p:nvGrpSpPr>
          <p:grpSpPr>
            <a:xfrm>
              <a:off x="4107049" y="3115411"/>
              <a:ext cx="3249927" cy="3288314"/>
              <a:chOff x="767537" y="3109260"/>
              <a:chExt cx="3249927" cy="3288314"/>
            </a:xfrm>
          </p:grpSpPr>
          <p:grpSp>
            <p:nvGrpSpPr>
              <p:cNvPr id="49" name="Group 48"/>
              <p:cNvGrpSpPr/>
              <p:nvPr/>
            </p:nvGrpSpPr>
            <p:grpSpPr>
              <a:xfrm>
                <a:off x="767537" y="3121562"/>
                <a:ext cx="3249927" cy="3276012"/>
                <a:chOff x="767537" y="3121562"/>
                <a:chExt cx="3249927" cy="3276012"/>
              </a:xfrm>
            </p:grpSpPr>
            <p:grpSp>
              <p:nvGrpSpPr>
                <p:cNvPr id="51" name="Group 50"/>
                <p:cNvGrpSpPr/>
                <p:nvPr/>
              </p:nvGrpSpPr>
              <p:grpSpPr>
                <a:xfrm>
                  <a:off x="767537" y="3121562"/>
                  <a:ext cx="3101546" cy="3276012"/>
                  <a:chOff x="1655805" y="2674847"/>
                  <a:chExt cx="3101546" cy="3276012"/>
                </a:xfrm>
              </p:grpSpPr>
              <p:cxnSp>
                <p:nvCxnSpPr>
                  <p:cNvPr id="53" name="Straight Arrow Connector 52"/>
                  <p:cNvCxnSpPr/>
                  <p:nvPr/>
                </p:nvCxnSpPr>
                <p:spPr>
                  <a:xfrm flipV="1">
                    <a:off x="1655805" y="4880919"/>
                    <a:ext cx="3101546" cy="12357"/>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flipV="1">
                    <a:off x="2782398" y="2674847"/>
                    <a:ext cx="18859" cy="3276012"/>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TextBox 51"/>
                    <p:cNvSpPr txBox="1"/>
                    <p:nvPr/>
                  </p:nvSpPr>
                  <p:spPr>
                    <a:xfrm>
                      <a:off x="3553106" y="5425114"/>
                      <a:ext cx="464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52" name="TextBox 51"/>
                    <p:cNvSpPr txBox="1">
                      <a:spLocks noRot="1" noChangeAspect="1" noMove="1" noResize="1" noEditPoints="1" noAdjustHandles="1" noChangeArrowheads="1" noChangeShapeType="1" noTextEdit="1"/>
                    </p:cNvSpPr>
                    <p:nvPr/>
                  </p:nvSpPr>
                  <p:spPr>
                    <a:xfrm>
                      <a:off x="3553106" y="5425114"/>
                      <a:ext cx="464358" cy="369332"/>
                    </a:xfrm>
                    <a:prstGeom prst="rect">
                      <a:avLst/>
                    </a:prstGeom>
                    <a:blipFill rotWithShape="0">
                      <a:blip r:embed="rId2"/>
                      <a:stretch>
                        <a:fillRect b="-131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0" name="TextBox 49"/>
                  <p:cNvSpPr txBox="1"/>
                  <p:nvPr/>
                </p:nvSpPr>
                <p:spPr>
                  <a:xfrm>
                    <a:off x="1424806" y="3109260"/>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2</m:t>
                              </m:r>
                            </m:sub>
                          </m:sSub>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1424806" y="3109260"/>
                    <a:ext cx="469680" cy="369332"/>
                  </a:xfrm>
                  <a:prstGeom prst="rect">
                    <a:avLst/>
                  </a:prstGeom>
                  <a:blipFill rotWithShape="0">
                    <a:blip r:embed="rId3"/>
                    <a:stretch>
                      <a:fillRect b="-13115"/>
                    </a:stretch>
                  </a:blipFill>
                </p:spPr>
                <p:txBody>
                  <a:bodyPr/>
                  <a:lstStyle/>
                  <a:p>
                    <a:r>
                      <a:rPr lang="en-US">
                        <a:noFill/>
                      </a:rPr>
                      <a:t> </a:t>
                    </a:r>
                  </a:p>
                </p:txBody>
              </p:sp>
            </mc:Fallback>
          </mc:AlternateContent>
        </p:grpSp>
        <p:grpSp>
          <p:nvGrpSpPr>
            <p:cNvPr id="56" name="Group 55"/>
            <p:cNvGrpSpPr/>
            <p:nvPr/>
          </p:nvGrpSpPr>
          <p:grpSpPr>
            <a:xfrm rot="641389">
              <a:off x="4751268" y="2601396"/>
              <a:ext cx="4747059" cy="1567301"/>
              <a:chOff x="6547071" y="3213882"/>
              <a:chExt cx="4747059" cy="1567301"/>
            </a:xfrm>
          </p:grpSpPr>
          <p:grpSp>
            <p:nvGrpSpPr>
              <p:cNvPr id="57" name="Group 56"/>
              <p:cNvGrpSpPr/>
              <p:nvPr/>
            </p:nvGrpSpPr>
            <p:grpSpPr>
              <a:xfrm>
                <a:off x="6547071" y="3213882"/>
                <a:ext cx="4747059" cy="1567301"/>
                <a:chOff x="6547071" y="3213882"/>
                <a:chExt cx="4747059" cy="1567301"/>
              </a:xfrm>
            </p:grpSpPr>
            <p:grpSp>
              <p:nvGrpSpPr>
                <p:cNvPr id="59" name="Group 58"/>
                <p:cNvGrpSpPr/>
                <p:nvPr/>
              </p:nvGrpSpPr>
              <p:grpSpPr>
                <a:xfrm>
                  <a:off x="8404272" y="4049503"/>
                  <a:ext cx="747962" cy="426692"/>
                  <a:chOff x="3606026" y="2722340"/>
                  <a:chExt cx="747962" cy="426692"/>
                </a:xfrm>
              </p:grpSpPr>
              <mc:AlternateContent xmlns:mc="http://schemas.openxmlformats.org/markup-compatibility/2006" xmlns:a14="http://schemas.microsoft.com/office/drawing/2010/main">
                <mc:Choice Requires="a14">
                  <p:sp>
                    <p:nvSpPr>
                      <p:cNvPr id="66" name="TextBox 65"/>
                      <p:cNvSpPr txBox="1"/>
                      <p:nvPr/>
                    </p:nvSpPr>
                    <p:spPr>
                      <a:xfrm rot="20958611">
                        <a:off x="3606026" y="2764696"/>
                        <a:ext cx="747962"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charset="0"/>
                                        </a:rPr>
                                        <m:t>𝛽</m:t>
                                      </m:r>
                                    </m:e>
                                  </m:acc>
                                </m:e>
                                <m:sup>
                                  <m:r>
                                    <a:rPr lang="en-US" b="0" i="1" smtClean="0">
                                      <a:latin typeface="Cambria Math" charset="0"/>
                                    </a:rPr>
                                    <m:t>𝑀𝑆𝐸</m:t>
                                  </m:r>
                                </m:sup>
                              </m:sSup>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rot="20958611">
                        <a:off x="3606026" y="2764696"/>
                        <a:ext cx="747962" cy="384336"/>
                      </a:xfrm>
                      <a:prstGeom prst="rect">
                        <a:avLst/>
                      </a:prstGeom>
                      <a:blipFill rotWithShape="0">
                        <a:blip r:embed="rId4"/>
                        <a:stretch>
                          <a:fillRect t="-7937" b="-12698"/>
                        </a:stretch>
                      </a:blipFill>
                    </p:spPr>
                    <p:txBody>
                      <a:bodyPr/>
                      <a:lstStyle/>
                      <a:p>
                        <a:r>
                          <a:rPr lang="en-US">
                            <a:noFill/>
                          </a:rPr>
                          <a:t> </a:t>
                        </a:r>
                      </a:p>
                    </p:txBody>
                  </p:sp>
                </mc:Fallback>
              </mc:AlternateContent>
              <p:sp>
                <p:nvSpPr>
                  <p:cNvPr id="67" name="Oval 66"/>
                  <p:cNvSpPr>
                    <a:spLocks noChangeAspect="1"/>
                  </p:cNvSpPr>
                  <p:nvPr/>
                </p:nvSpPr>
                <p:spPr>
                  <a:xfrm>
                    <a:off x="4076794" y="2722340"/>
                    <a:ext cx="45561" cy="4572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0" name="Group 59"/>
                <p:cNvGrpSpPr/>
                <p:nvPr/>
              </p:nvGrpSpPr>
              <p:grpSpPr>
                <a:xfrm>
                  <a:off x="6547071" y="3213882"/>
                  <a:ext cx="4747059" cy="1567301"/>
                  <a:chOff x="6501510" y="3217318"/>
                  <a:chExt cx="4747059" cy="1567301"/>
                </a:xfrm>
              </p:grpSpPr>
              <p:grpSp>
                <p:nvGrpSpPr>
                  <p:cNvPr id="61" name="Group 60"/>
                  <p:cNvGrpSpPr/>
                  <p:nvPr/>
                </p:nvGrpSpPr>
                <p:grpSpPr>
                  <a:xfrm>
                    <a:off x="6501510" y="3217318"/>
                    <a:ext cx="4747059" cy="1567301"/>
                    <a:chOff x="1752276" y="1849318"/>
                    <a:chExt cx="4747059" cy="1567301"/>
                  </a:xfrm>
                </p:grpSpPr>
                <p:sp>
                  <p:nvSpPr>
                    <p:cNvPr id="63" name="Oval 62"/>
                    <p:cNvSpPr/>
                    <p:nvPr/>
                  </p:nvSpPr>
                  <p:spPr>
                    <a:xfrm rot="18916619">
                      <a:off x="3218979" y="2448760"/>
                      <a:ext cx="1755020" cy="577602"/>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rot="18916619">
                      <a:off x="2192409" y="1974795"/>
                      <a:ext cx="3897644" cy="1286856"/>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rot="18916619">
                      <a:off x="1752276" y="1849318"/>
                      <a:ext cx="4747059" cy="1567301"/>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2" name="Oval 61"/>
                  <p:cNvSpPr/>
                  <p:nvPr/>
                </p:nvSpPr>
                <p:spPr>
                  <a:xfrm rot="18916619">
                    <a:off x="7590616" y="3704259"/>
                    <a:ext cx="2532887" cy="833609"/>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58" name="TextBox 57"/>
              <p:cNvSpPr txBox="1"/>
              <p:nvPr/>
            </p:nvSpPr>
            <p:spPr>
              <a:xfrm rot="20958611">
                <a:off x="9742491" y="4121063"/>
                <a:ext cx="857927" cy="369332"/>
              </a:xfrm>
              <a:prstGeom prst="rect">
                <a:avLst/>
              </a:prstGeom>
              <a:noFill/>
            </p:spPr>
            <p:txBody>
              <a:bodyPr wrap="none" rtlCol="0">
                <a:spAutoFit/>
              </a:bodyPr>
              <a:lstStyle/>
              <a:p>
                <a:r>
                  <a:rPr lang="en-US" dirty="0"/>
                  <a:t>MSE=D</a:t>
                </a:r>
              </a:p>
            </p:txBody>
          </p:sp>
        </p:grpSp>
        <p:sp>
          <p:nvSpPr>
            <p:cNvPr id="55" name="Oval 54"/>
            <p:cNvSpPr>
              <a:spLocks noChangeAspect="1"/>
            </p:cNvSpPr>
            <p:nvPr/>
          </p:nvSpPr>
          <p:spPr>
            <a:xfrm>
              <a:off x="4493549" y="4515956"/>
              <a:ext cx="1651406" cy="1651112"/>
            </a:xfrm>
            <a:prstGeom prst="ellipse">
              <a:avLst/>
            </a:prstGeom>
            <a:no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6062237" y="5025894"/>
              <a:ext cx="335196" cy="369332"/>
            </a:xfrm>
            <a:prstGeom prst="rect">
              <a:avLst/>
            </a:prstGeom>
            <a:noFill/>
          </p:spPr>
          <p:txBody>
            <a:bodyPr wrap="square" rtlCol="0">
              <a:spAutoFit/>
            </a:bodyPr>
            <a:lstStyle/>
            <a:p>
              <a:r>
                <a:rPr lang="en-US" dirty="0"/>
                <a:t>C</a:t>
              </a:r>
            </a:p>
          </p:txBody>
        </p:sp>
      </p:grpSp>
      <p:grpSp>
        <p:nvGrpSpPr>
          <p:cNvPr id="25" name="Group 24"/>
          <p:cNvGrpSpPr/>
          <p:nvPr/>
        </p:nvGrpSpPr>
        <p:grpSpPr>
          <a:xfrm>
            <a:off x="1481151" y="2769047"/>
            <a:ext cx="3249927" cy="3288314"/>
            <a:chOff x="767537" y="3109260"/>
            <a:chExt cx="3249927" cy="3288314"/>
          </a:xfrm>
        </p:grpSpPr>
        <p:grpSp>
          <p:nvGrpSpPr>
            <p:cNvPr id="26" name="Group 25"/>
            <p:cNvGrpSpPr/>
            <p:nvPr/>
          </p:nvGrpSpPr>
          <p:grpSpPr>
            <a:xfrm>
              <a:off x="767537" y="3121562"/>
              <a:ext cx="3249927" cy="3276012"/>
              <a:chOff x="767537" y="3121562"/>
              <a:chExt cx="3249927" cy="3276012"/>
            </a:xfrm>
          </p:grpSpPr>
          <p:grpSp>
            <p:nvGrpSpPr>
              <p:cNvPr id="28" name="Group 27"/>
              <p:cNvGrpSpPr/>
              <p:nvPr/>
            </p:nvGrpSpPr>
            <p:grpSpPr>
              <a:xfrm>
                <a:off x="767537" y="3121562"/>
                <a:ext cx="3101546" cy="3276012"/>
                <a:chOff x="1655805" y="2674847"/>
                <a:chExt cx="3101546" cy="3276012"/>
              </a:xfrm>
            </p:grpSpPr>
            <p:cxnSp>
              <p:nvCxnSpPr>
                <p:cNvPr id="30" name="Straight Arrow Connector 29"/>
                <p:cNvCxnSpPr/>
                <p:nvPr/>
              </p:nvCxnSpPr>
              <p:spPr>
                <a:xfrm flipV="1">
                  <a:off x="1655805" y="4880919"/>
                  <a:ext cx="3101546" cy="12357"/>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2782398" y="2674847"/>
                  <a:ext cx="18859" cy="3276012"/>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TextBox 28"/>
                  <p:cNvSpPr txBox="1"/>
                  <p:nvPr/>
                </p:nvSpPr>
                <p:spPr>
                  <a:xfrm>
                    <a:off x="3553106" y="5425114"/>
                    <a:ext cx="464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3553106" y="5425114"/>
                    <a:ext cx="464358" cy="369332"/>
                  </a:xfrm>
                  <a:prstGeom prst="rect">
                    <a:avLst/>
                  </a:prstGeom>
                  <a:blipFill rotWithShape="0">
                    <a:blip r:embed="rId2"/>
                    <a:stretch>
                      <a:fillRect b="-131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7" name="TextBox 26"/>
                <p:cNvSpPr txBox="1"/>
                <p:nvPr/>
              </p:nvSpPr>
              <p:spPr>
                <a:xfrm>
                  <a:off x="1424806" y="3109260"/>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2</m:t>
                            </m:r>
                          </m:sub>
                        </m:sSub>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1424806" y="3109260"/>
                  <a:ext cx="469680" cy="369332"/>
                </a:xfrm>
                <a:prstGeom prst="rect">
                  <a:avLst/>
                </a:prstGeom>
                <a:blipFill rotWithShape="0">
                  <a:blip r:embed="rId5"/>
                  <a:stretch>
                    <a:fillRect b="-13115"/>
                  </a:stretch>
                </a:blipFill>
              </p:spPr>
              <p:txBody>
                <a:bodyPr/>
                <a:lstStyle/>
                <a:p>
                  <a:r>
                    <a:rPr lang="en-US">
                      <a:noFill/>
                    </a:rPr>
                    <a:t> </a:t>
                  </a:r>
                </a:p>
              </p:txBody>
            </p:sp>
          </mc:Fallback>
        </mc:AlternateContent>
      </p:grpSp>
      <p:grpSp>
        <p:nvGrpSpPr>
          <p:cNvPr id="32" name="Group 31"/>
          <p:cNvGrpSpPr/>
          <p:nvPr/>
        </p:nvGrpSpPr>
        <p:grpSpPr>
          <a:xfrm>
            <a:off x="1145527" y="2274400"/>
            <a:ext cx="4747059" cy="1567301"/>
            <a:chOff x="6547071" y="3213882"/>
            <a:chExt cx="4747059" cy="1567301"/>
          </a:xfrm>
        </p:grpSpPr>
        <p:grpSp>
          <p:nvGrpSpPr>
            <p:cNvPr id="33" name="Group 32"/>
            <p:cNvGrpSpPr/>
            <p:nvPr/>
          </p:nvGrpSpPr>
          <p:grpSpPr>
            <a:xfrm>
              <a:off x="6547071" y="3213882"/>
              <a:ext cx="4747059" cy="1567301"/>
              <a:chOff x="6547071" y="3213882"/>
              <a:chExt cx="4747059" cy="1567301"/>
            </a:xfrm>
          </p:grpSpPr>
          <p:grpSp>
            <p:nvGrpSpPr>
              <p:cNvPr id="35" name="Group 34"/>
              <p:cNvGrpSpPr/>
              <p:nvPr/>
            </p:nvGrpSpPr>
            <p:grpSpPr>
              <a:xfrm>
                <a:off x="8404272" y="4049503"/>
                <a:ext cx="747962" cy="426693"/>
                <a:chOff x="3606026" y="2722340"/>
                <a:chExt cx="747962" cy="426693"/>
              </a:xfrm>
            </p:grpSpPr>
            <mc:AlternateContent xmlns:mc="http://schemas.openxmlformats.org/markup-compatibility/2006" xmlns:a14="http://schemas.microsoft.com/office/drawing/2010/main">
              <mc:Choice Requires="a14">
                <p:sp>
                  <p:nvSpPr>
                    <p:cNvPr id="43" name="TextBox 42"/>
                    <p:cNvSpPr txBox="1"/>
                    <p:nvPr/>
                  </p:nvSpPr>
                  <p:spPr>
                    <a:xfrm>
                      <a:off x="3606026" y="2764697"/>
                      <a:ext cx="747962"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charset="0"/>
                                      </a:rPr>
                                      <m:t>𝛽</m:t>
                                    </m:r>
                                  </m:e>
                                </m:acc>
                              </m:e>
                              <m:sup>
                                <m:r>
                                  <a:rPr lang="en-US" b="0" i="1" smtClean="0">
                                    <a:latin typeface="Cambria Math" charset="0"/>
                                  </a:rPr>
                                  <m:t>𝑀𝑆𝐸</m:t>
                                </m:r>
                              </m:sup>
                            </m:sSup>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3606026" y="2764697"/>
                      <a:ext cx="747962" cy="384336"/>
                    </a:xfrm>
                    <a:prstGeom prst="rect">
                      <a:avLst/>
                    </a:prstGeom>
                    <a:blipFill rotWithShape="0">
                      <a:blip r:embed="rId6"/>
                      <a:stretch>
                        <a:fillRect t="-7937" b="-14286"/>
                      </a:stretch>
                    </a:blipFill>
                  </p:spPr>
                  <p:txBody>
                    <a:bodyPr/>
                    <a:lstStyle/>
                    <a:p>
                      <a:r>
                        <a:rPr lang="en-US">
                          <a:noFill/>
                        </a:rPr>
                        <a:t> </a:t>
                      </a:r>
                    </a:p>
                  </p:txBody>
                </p:sp>
              </mc:Fallback>
            </mc:AlternateContent>
            <p:sp>
              <p:nvSpPr>
                <p:cNvPr id="44" name="Oval 43"/>
                <p:cNvSpPr>
                  <a:spLocks noChangeAspect="1"/>
                </p:cNvSpPr>
                <p:nvPr/>
              </p:nvSpPr>
              <p:spPr>
                <a:xfrm>
                  <a:off x="4076794" y="2722340"/>
                  <a:ext cx="45561" cy="4572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6547071" y="3213882"/>
                <a:ext cx="4747059" cy="1567301"/>
                <a:chOff x="6501510" y="3217318"/>
                <a:chExt cx="4747059" cy="1567301"/>
              </a:xfrm>
            </p:grpSpPr>
            <p:grpSp>
              <p:nvGrpSpPr>
                <p:cNvPr id="37" name="Group 36"/>
                <p:cNvGrpSpPr/>
                <p:nvPr/>
              </p:nvGrpSpPr>
              <p:grpSpPr>
                <a:xfrm>
                  <a:off x="6501510" y="3217318"/>
                  <a:ext cx="4747059" cy="1567301"/>
                  <a:chOff x="1752276" y="1849318"/>
                  <a:chExt cx="4747059" cy="1567301"/>
                </a:xfrm>
              </p:grpSpPr>
              <p:sp>
                <p:nvSpPr>
                  <p:cNvPr id="39" name="Oval 38"/>
                  <p:cNvSpPr/>
                  <p:nvPr/>
                </p:nvSpPr>
                <p:spPr>
                  <a:xfrm rot="18916619">
                    <a:off x="3218979" y="2448760"/>
                    <a:ext cx="1755020" cy="577602"/>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rot="18916619">
                    <a:off x="2192409" y="1974795"/>
                    <a:ext cx="3897644" cy="1286856"/>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rot="18916619">
                    <a:off x="1752276" y="1849318"/>
                    <a:ext cx="4747059" cy="1567301"/>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8" name="Oval 37"/>
                <p:cNvSpPr/>
                <p:nvPr/>
              </p:nvSpPr>
              <p:spPr>
                <a:xfrm rot="18916619">
                  <a:off x="7590616" y="3704259"/>
                  <a:ext cx="2532887" cy="833609"/>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4" name="TextBox 33"/>
            <p:cNvSpPr txBox="1"/>
            <p:nvPr/>
          </p:nvSpPr>
          <p:spPr>
            <a:xfrm>
              <a:off x="9742491" y="4121063"/>
              <a:ext cx="857927" cy="369332"/>
            </a:xfrm>
            <a:prstGeom prst="rect">
              <a:avLst/>
            </a:prstGeom>
            <a:noFill/>
          </p:spPr>
          <p:txBody>
            <a:bodyPr wrap="none" rtlCol="0">
              <a:spAutoFit/>
            </a:bodyPr>
            <a:lstStyle/>
            <a:p>
              <a:r>
                <a:rPr lang="en-US" dirty="0"/>
                <a:t>MSE=D</a:t>
              </a:r>
            </a:p>
          </p:txBody>
        </p:sp>
      </p:grpSp>
      <p:grpSp>
        <p:nvGrpSpPr>
          <p:cNvPr id="45" name="Group 44"/>
          <p:cNvGrpSpPr/>
          <p:nvPr/>
        </p:nvGrpSpPr>
        <p:grpSpPr>
          <a:xfrm>
            <a:off x="1961452" y="3846010"/>
            <a:ext cx="1747459" cy="1791051"/>
            <a:chOff x="2164154" y="3756858"/>
            <a:chExt cx="1747459" cy="1791051"/>
          </a:xfrm>
        </p:grpSpPr>
        <p:sp>
          <p:nvSpPr>
            <p:cNvPr id="46" name="Rectangle 45"/>
            <p:cNvSpPr/>
            <p:nvPr/>
          </p:nvSpPr>
          <p:spPr>
            <a:xfrm rot="2719992">
              <a:off x="2165747" y="4275300"/>
              <a:ext cx="1271016" cy="1274202"/>
            </a:xfrm>
            <a:prstGeom prst="rect">
              <a:avLst/>
            </a:prstGeom>
            <a:noFill/>
            <a:ln w="2222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3603515" y="4548163"/>
              <a:ext cx="308098" cy="369332"/>
            </a:xfrm>
            <a:prstGeom prst="rect">
              <a:avLst/>
            </a:prstGeom>
            <a:noFill/>
          </p:spPr>
          <p:txBody>
            <a:bodyPr wrap="none" rtlCol="0">
              <a:spAutoFit/>
            </a:bodyPr>
            <a:lstStyle/>
            <a:p>
              <a:r>
                <a:rPr lang="en-US" dirty="0"/>
                <a:t>C</a:t>
              </a:r>
            </a:p>
          </p:txBody>
        </p:sp>
        <p:sp>
          <p:nvSpPr>
            <p:cNvPr id="48" name="TextBox 47"/>
            <p:cNvSpPr txBox="1"/>
            <p:nvPr/>
          </p:nvSpPr>
          <p:spPr>
            <a:xfrm>
              <a:off x="2465749" y="3756858"/>
              <a:ext cx="308098" cy="369332"/>
            </a:xfrm>
            <a:prstGeom prst="rect">
              <a:avLst/>
            </a:prstGeom>
            <a:noFill/>
          </p:spPr>
          <p:txBody>
            <a:bodyPr wrap="none" rtlCol="0">
              <a:spAutoFit/>
            </a:bodyPr>
            <a:lstStyle/>
            <a:p>
              <a:r>
                <a:rPr lang="en-US" dirty="0"/>
                <a:t>C</a:t>
              </a:r>
            </a:p>
          </p:txBody>
        </p:sp>
      </p:grpSp>
    </p:spTree>
    <p:extLst>
      <p:ext uri="{BB962C8B-B14F-4D97-AF65-F5344CB8AC3E}">
        <p14:creationId xmlns:p14="http://schemas.microsoft.com/office/powerpoint/2010/main" val="39415783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4" name="Slide Number Placeholder 3"/>
          <p:cNvSpPr>
            <a:spLocks noGrp="1"/>
          </p:cNvSpPr>
          <p:nvPr>
            <p:ph type="sldNum" sz="quarter" idx="12"/>
          </p:nvPr>
        </p:nvSpPr>
        <p:spPr/>
        <p:txBody>
          <a:bodyPr/>
          <a:lstStyle/>
          <a:p>
            <a:fld id="{8C616E8F-BF65-1643-9F00-FF84D0665BC6}" type="slidenum">
              <a:rPr lang="en-US" smtClean="0"/>
              <a:t>41</a:t>
            </a:fld>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2027" b="38398"/>
          <a:stretch/>
        </p:blipFill>
        <p:spPr>
          <a:xfrm>
            <a:off x="0" y="872744"/>
            <a:ext cx="12192000" cy="256032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26140"/>
          <a:stretch/>
        </p:blipFill>
        <p:spPr>
          <a:xfrm>
            <a:off x="83128" y="3474628"/>
            <a:ext cx="11973690" cy="3388538"/>
          </a:xfrm>
          <a:prstGeom prst="rect">
            <a:avLst/>
          </a:prstGeom>
        </p:spPr>
      </p:pic>
    </p:spTree>
    <p:extLst>
      <p:ext uri="{BB962C8B-B14F-4D97-AF65-F5344CB8AC3E}">
        <p14:creationId xmlns:p14="http://schemas.microsoft.com/office/powerpoint/2010/main" val="47509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7AA1F-8F3A-4C0E-A5BF-4313CFD2349E}"/>
              </a:ext>
            </a:extLst>
          </p:cNvPr>
          <p:cNvSpPr>
            <a:spLocks noGrp="1"/>
          </p:cNvSpPr>
          <p:nvPr>
            <p:ph type="title"/>
          </p:nvPr>
        </p:nvSpPr>
        <p:spPr/>
        <p:txBody>
          <a:bodyPr/>
          <a:lstStyle/>
          <a:p>
            <a:r>
              <a:rPr lang="en-US" dirty="0"/>
              <a:t>Ridge visualized</a:t>
            </a:r>
          </a:p>
        </p:txBody>
      </p:sp>
      <p:sp>
        <p:nvSpPr>
          <p:cNvPr id="4" name="Slide Number Placeholder 3">
            <a:extLst>
              <a:ext uri="{FF2B5EF4-FFF2-40B4-BE49-F238E27FC236}">
                <a16:creationId xmlns:a16="http://schemas.microsoft.com/office/drawing/2014/main" id="{3F7A3F81-3348-4C68-BE3E-871CE02609AD}"/>
              </a:ext>
            </a:extLst>
          </p:cNvPr>
          <p:cNvSpPr>
            <a:spLocks noGrp="1"/>
          </p:cNvSpPr>
          <p:nvPr>
            <p:ph type="sldNum" sz="quarter" idx="12"/>
          </p:nvPr>
        </p:nvSpPr>
        <p:spPr/>
        <p:txBody>
          <a:bodyPr/>
          <a:lstStyle/>
          <a:p>
            <a:fld id="{AD29F1E6-0A42-6342-8A19-FA364A33AB30}" type="slidenum">
              <a:rPr lang="en-US" smtClean="0"/>
              <a:t>42</a:t>
            </a:fld>
            <a:endParaRPr lang="en-US"/>
          </a:p>
        </p:txBody>
      </p:sp>
      <p:pic>
        <p:nvPicPr>
          <p:cNvPr id="9" name="Picture 8">
            <a:extLst>
              <a:ext uri="{FF2B5EF4-FFF2-40B4-BE49-F238E27FC236}">
                <a16:creationId xmlns:a16="http://schemas.microsoft.com/office/drawing/2014/main" id="{86335463-AC27-4C02-B1BA-A80892D6B205}"/>
              </a:ext>
            </a:extLst>
          </p:cNvPr>
          <p:cNvPicPr>
            <a:picLocks noChangeAspect="1"/>
          </p:cNvPicPr>
          <p:nvPr/>
        </p:nvPicPr>
        <p:blipFill rotWithShape="1">
          <a:blip r:embed="rId2"/>
          <a:srcRect l="50000"/>
          <a:stretch/>
        </p:blipFill>
        <p:spPr>
          <a:xfrm>
            <a:off x="1470836" y="1410891"/>
            <a:ext cx="3646967" cy="4036217"/>
          </a:xfrm>
          <a:prstGeom prst="rect">
            <a:avLst/>
          </a:prstGeom>
        </p:spPr>
      </p:pic>
      <p:sp>
        <p:nvSpPr>
          <p:cNvPr id="10" name="TextBox 9">
            <a:extLst>
              <a:ext uri="{FF2B5EF4-FFF2-40B4-BE49-F238E27FC236}">
                <a16:creationId xmlns:a16="http://schemas.microsoft.com/office/drawing/2014/main" id="{E06E41D8-5C7F-42B6-93A3-E8B49590561A}"/>
              </a:ext>
            </a:extLst>
          </p:cNvPr>
          <p:cNvSpPr txBox="1"/>
          <p:nvPr/>
        </p:nvSpPr>
        <p:spPr>
          <a:xfrm>
            <a:off x="1063256" y="5582093"/>
            <a:ext cx="4380614" cy="646331"/>
          </a:xfrm>
          <a:prstGeom prst="rect">
            <a:avLst/>
          </a:prstGeom>
          <a:noFill/>
        </p:spPr>
        <p:txBody>
          <a:bodyPr wrap="square" rtlCol="0">
            <a:spAutoFit/>
          </a:bodyPr>
          <a:lstStyle/>
          <a:p>
            <a:pPr algn="ctr"/>
            <a:r>
              <a:rPr lang="en-US" dirty="0"/>
              <a:t>The ridge estimator is where the constraint and the loss intersect.</a:t>
            </a:r>
          </a:p>
        </p:txBody>
      </p:sp>
      <p:sp>
        <p:nvSpPr>
          <p:cNvPr id="14" name="TextBox 13">
            <a:extLst>
              <a:ext uri="{FF2B5EF4-FFF2-40B4-BE49-F238E27FC236}">
                <a16:creationId xmlns:a16="http://schemas.microsoft.com/office/drawing/2014/main" id="{9226EA77-0E56-42E5-BEE1-368FBF92AEA8}"/>
              </a:ext>
            </a:extLst>
          </p:cNvPr>
          <p:cNvSpPr txBox="1"/>
          <p:nvPr/>
        </p:nvSpPr>
        <p:spPr>
          <a:xfrm>
            <a:off x="6953693" y="5551025"/>
            <a:ext cx="4380614" cy="646331"/>
          </a:xfrm>
          <a:prstGeom prst="rect">
            <a:avLst/>
          </a:prstGeom>
          <a:noFill/>
        </p:spPr>
        <p:txBody>
          <a:bodyPr wrap="square" rtlCol="0">
            <a:spAutoFit/>
          </a:bodyPr>
          <a:lstStyle/>
          <a:p>
            <a:pPr algn="ctr"/>
            <a:r>
              <a:rPr lang="en-US" dirty="0"/>
              <a:t>The values of the coefficients decrease as lambda increases, but they are not nullified.</a:t>
            </a:r>
          </a:p>
        </p:txBody>
      </p:sp>
      <p:pic>
        <p:nvPicPr>
          <p:cNvPr id="12" name="Picture 11">
            <a:extLst>
              <a:ext uri="{FF2B5EF4-FFF2-40B4-BE49-F238E27FC236}">
                <a16:creationId xmlns:a16="http://schemas.microsoft.com/office/drawing/2014/main" id="{95F11E9B-542D-4FA0-9B7D-5AB5E2D508EC}"/>
              </a:ext>
            </a:extLst>
          </p:cNvPr>
          <p:cNvPicPr>
            <a:picLocks noChangeAspect="1"/>
          </p:cNvPicPr>
          <p:nvPr/>
        </p:nvPicPr>
        <p:blipFill>
          <a:blip r:embed="rId3"/>
          <a:stretch>
            <a:fillRect/>
          </a:stretch>
        </p:blipFill>
        <p:spPr>
          <a:xfrm>
            <a:off x="6428394" y="1609736"/>
            <a:ext cx="5176094" cy="3638525"/>
          </a:xfrm>
          <a:prstGeom prst="rect">
            <a:avLst/>
          </a:prstGeom>
        </p:spPr>
      </p:pic>
      <p:cxnSp>
        <p:nvCxnSpPr>
          <p:cNvPr id="18" name="Straight Arrow Connector 17">
            <a:extLst>
              <a:ext uri="{FF2B5EF4-FFF2-40B4-BE49-F238E27FC236}">
                <a16:creationId xmlns:a16="http://schemas.microsoft.com/office/drawing/2014/main" id="{3BD4CDDB-DB7B-4D84-B154-EB10F072D75B}"/>
              </a:ext>
            </a:extLst>
          </p:cNvPr>
          <p:cNvCxnSpPr/>
          <p:nvPr/>
        </p:nvCxnSpPr>
        <p:spPr>
          <a:xfrm flipH="1">
            <a:off x="2711302" y="3774558"/>
            <a:ext cx="1722475" cy="13822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9" name="TextBox 18">
            <a:extLst>
              <a:ext uri="{FF2B5EF4-FFF2-40B4-BE49-F238E27FC236}">
                <a16:creationId xmlns:a16="http://schemas.microsoft.com/office/drawing/2014/main" id="{6AC3B73E-F31F-449E-91DA-788A1BECFE86}"/>
              </a:ext>
            </a:extLst>
          </p:cNvPr>
          <p:cNvSpPr txBox="1"/>
          <p:nvPr/>
        </p:nvSpPr>
        <p:spPr>
          <a:xfrm flipH="1">
            <a:off x="4433777" y="3563607"/>
            <a:ext cx="1829859" cy="369332"/>
          </a:xfrm>
          <a:prstGeom prst="rect">
            <a:avLst/>
          </a:prstGeom>
          <a:noFill/>
        </p:spPr>
        <p:txBody>
          <a:bodyPr wrap="square" rtlCol="0">
            <a:spAutoFit/>
          </a:bodyPr>
          <a:lstStyle/>
          <a:p>
            <a:r>
              <a:rPr lang="en-US" dirty="0">
                <a:ln w="0"/>
                <a:solidFill>
                  <a:srgbClr val="C00000"/>
                </a:solidFill>
                <a:effectLst>
                  <a:outerShdw blurRad="38100" dist="25400" dir="5400000" algn="ctr" rotWithShape="0">
                    <a:srgbClr val="6E747A">
                      <a:alpha val="43000"/>
                    </a:srgbClr>
                  </a:outerShdw>
                </a:effectLst>
              </a:rPr>
              <a:t>Ridge estimator</a:t>
            </a:r>
          </a:p>
        </p:txBody>
      </p:sp>
      <p:sp>
        <p:nvSpPr>
          <p:cNvPr id="20" name="Oval 19">
            <a:extLst>
              <a:ext uri="{FF2B5EF4-FFF2-40B4-BE49-F238E27FC236}">
                <a16:creationId xmlns:a16="http://schemas.microsoft.com/office/drawing/2014/main" id="{B8AC6200-A5D2-45C9-BAA6-27B1D82CC1B4}"/>
              </a:ext>
            </a:extLst>
          </p:cNvPr>
          <p:cNvSpPr/>
          <p:nvPr/>
        </p:nvSpPr>
        <p:spPr>
          <a:xfrm>
            <a:off x="2603251" y="3863317"/>
            <a:ext cx="108051" cy="108051"/>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720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9FFA-68A8-4A68-B473-4AA4AA3AA7C8}"/>
              </a:ext>
            </a:extLst>
          </p:cNvPr>
          <p:cNvSpPr>
            <a:spLocks noGrp="1"/>
          </p:cNvSpPr>
          <p:nvPr>
            <p:ph type="title"/>
          </p:nvPr>
        </p:nvSpPr>
        <p:spPr/>
        <p:txBody>
          <a:bodyPr/>
          <a:lstStyle/>
          <a:p>
            <a:r>
              <a:rPr lang="en-US" dirty="0"/>
              <a:t>LASSO visualized</a:t>
            </a:r>
          </a:p>
        </p:txBody>
      </p:sp>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43</a:t>
            </a:fld>
            <a:endParaRPr lang="en-US"/>
          </a:p>
        </p:txBody>
      </p:sp>
      <p:pic>
        <p:nvPicPr>
          <p:cNvPr id="9" name="Content Placeholder 8">
            <a:extLst>
              <a:ext uri="{FF2B5EF4-FFF2-40B4-BE49-F238E27FC236}">
                <a16:creationId xmlns:a16="http://schemas.microsoft.com/office/drawing/2014/main" id="{8B469556-352B-4F0B-9B16-E2EC58078DF7}"/>
              </a:ext>
            </a:extLst>
          </p:cNvPr>
          <p:cNvPicPr>
            <a:picLocks noGrp="1" noChangeAspect="1"/>
          </p:cNvPicPr>
          <p:nvPr>
            <p:ph idx="1"/>
          </p:nvPr>
        </p:nvPicPr>
        <p:blipFill rotWithShape="1">
          <a:blip r:embed="rId2"/>
          <a:srcRect r="51673"/>
          <a:stretch/>
        </p:blipFill>
        <p:spPr>
          <a:xfrm>
            <a:off x="1515946" y="1478476"/>
            <a:ext cx="3406928" cy="3901048"/>
          </a:xfrm>
        </p:spPr>
      </p:pic>
      <p:pic>
        <p:nvPicPr>
          <p:cNvPr id="11" name="Picture 10">
            <a:extLst>
              <a:ext uri="{FF2B5EF4-FFF2-40B4-BE49-F238E27FC236}">
                <a16:creationId xmlns:a16="http://schemas.microsoft.com/office/drawing/2014/main" id="{12443AB9-C4F9-4379-839D-1F4AD914951F}"/>
              </a:ext>
            </a:extLst>
          </p:cNvPr>
          <p:cNvPicPr>
            <a:picLocks noChangeAspect="1"/>
          </p:cNvPicPr>
          <p:nvPr/>
        </p:nvPicPr>
        <p:blipFill>
          <a:blip r:embed="rId3"/>
          <a:stretch>
            <a:fillRect/>
          </a:stretch>
        </p:blipFill>
        <p:spPr>
          <a:xfrm>
            <a:off x="6096000" y="1567713"/>
            <a:ext cx="5201734" cy="3773339"/>
          </a:xfrm>
          <a:prstGeom prst="rect">
            <a:avLst/>
          </a:prstGeom>
        </p:spPr>
      </p:pic>
      <p:sp>
        <p:nvSpPr>
          <p:cNvPr id="12" name="TextBox 11">
            <a:extLst>
              <a:ext uri="{FF2B5EF4-FFF2-40B4-BE49-F238E27FC236}">
                <a16:creationId xmlns:a16="http://schemas.microsoft.com/office/drawing/2014/main" id="{07618D55-7AC1-47BF-9835-A43B415A65E0}"/>
              </a:ext>
            </a:extLst>
          </p:cNvPr>
          <p:cNvSpPr txBox="1"/>
          <p:nvPr/>
        </p:nvSpPr>
        <p:spPr>
          <a:xfrm>
            <a:off x="889592" y="5573120"/>
            <a:ext cx="4667693" cy="923330"/>
          </a:xfrm>
          <a:prstGeom prst="rect">
            <a:avLst/>
          </a:prstGeom>
          <a:noFill/>
        </p:spPr>
        <p:txBody>
          <a:bodyPr wrap="square" rtlCol="0">
            <a:spAutoFit/>
          </a:bodyPr>
          <a:lstStyle/>
          <a:p>
            <a:pPr algn="ctr"/>
            <a:r>
              <a:rPr lang="en-US" dirty="0"/>
              <a:t>The Lasso estimator tends to zero out parameters as the OLS loss can easily intersect with the constraint on one of the axis.</a:t>
            </a:r>
          </a:p>
        </p:txBody>
      </p:sp>
      <p:sp>
        <p:nvSpPr>
          <p:cNvPr id="13" name="TextBox 12">
            <a:extLst>
              <a:ext uri="{FF2B5EF4-FFF2-40B4-BE49-F238E27FC236}">
                <a16:creationId xmlns:a16="http://schemas.microsoft.com/office/drawing/2014/main" id="{A6943837-1240-403A-8B53-B0300B21ED4F}"/>
              </a:ext>
            </a:extLst>
          </p:cNvPr>
          <p:cNvSpPr txBox="1"/>
          <p:nvPr/>
        </p:nvSpPr>
        <p:spPr>
          <a:xfrm>
            <a:off x="6634716" y="5551855"/>
            <a:ext cx="4380614" cy="646331"/>
          </a:xfrm>
          <a:prstGeom prst="rect">
            <a:avLst/>
          </a:prstGeom>
          <a:noFill/>
        </p:spPr>
        <p:txBody>
          <a:bodyPr wrap="square" rtlCol="0">
            <a:spAutoFit/>
          </a:bodyPr>
          <a:lstStyle/>
          <a:p>
            <a:pPr algn="ctr"/>
            <a:r>
              <a:rPr lang="en-US" dirty="0"/>
              <a:t>The values of the coefficients decrease as lambda increases, and are nullified fast.</a:t>
            </a:r>
          </a:p>
        </p:txBody>
      </p:sp>
      <p:cxnSp>
        <p:nvCxnSpPr>
          <p:cNvPr id="14" name="Straight Arrow Connector 13">
            <a:extLst>
              <a:ext uri="{FF2B5EF4-FFF2-40B4-BE49-F238E27FC236}">
                <a16:creationId xmlns:a16="http://schemas.microsoft.com/office/drawing/2014/main" id="{5799C150-14A3-4AFA-9EEA-A1170FE1E064}"/>
              </a:ext>
            </a:extLst>
          </p:cNvPr>
          <p:cNvCxnSpPr/>
          <p:nvPr/>
        </p:nvCxnSpPr>
        <p:spPr>
          <a:xfrm flipH="1">
            <a:off x="2765327" y="3774558"/>
            <a:ext cx="1722475" cy="13822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a16="http://schemas.microsoft.com/office/drawing/2014/main" id="{DB6CC072-AE5B-4EE7-92A3-A3752885C1E3}"/>
              </a:ext>
            </a:extLst>
          </p:cNvPr>
          <p:cNvSpPr txBox="1"/>
          <p:nvPr/>
        </p:nvSpPr>
        <p:spPr>
          <a:xfrm flipH="1">
            <a:off x="4433777" y="3563607"/>
            <a:ext cx="1829859" cy="369332"/>
          </a:xfrm>
          <a:prstGeom prst="rect">
            <a:avLst/>
          </a:prstGeom>
          <a:noFill/>
        </p:spPr>
        <p:txBody>
          <a:bodyPr wrap="square" rtlCol="0">
            <a:spAutoFit/>
          </a:bodyPr>
          <a:lstStyle/>
          <a:p>
            <a:r>
              <a:rPr lang="en-US" dirty="0">
                <a:ln w="0"/>
                <a:solidFill>
                  <a:srgbClr val="C00000"/>
                </a:solidFill>
                <a:effectLst>
                  <a:outerShdw blurRad="38100" dist="25400" dir="5400000" algn="ctr" rotWithShape="0">
                    <a:srgbClr val="6E747A">
                      <a:alpha val="43000"/>
                    </a:srgbClr>
                  </a:outerShdw>
                </a:effectLst>
              </a:rPr>
              <a:t>Lasso estimator</a:t>
            </a:r>
          </a:p>
        </p:txBody>
      </p:sp>
      <p:sp>
        <p:nvSpPr>
          <p:cNvPr id="16" name="Oval 15">
            <a:extLst>
              <a:ext uri="{FF2B5EF4-FFF2-40B4-BE49-F238E27FC236}">
                <a16:creationId xmlns:a16="http://schemas.microsoft.com/office/drawing/2014/main" id="{8883A85A-3209-4F17-AB47-68D4DF94C779}"/>
              </a:ext>
            </a:extLst>
          </p:cNvPr>
          <p:cNvSpPr/>
          <p:nvPr/>
        </p:nvSpPr>
        <p:spPr>
          <a:xfrm>
            <a:off x="2657276" y="3863317"/>
            <a:ext cx="108051" cy="108051"/>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722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regularization with </a:t>
            </a:r>
            <a:r>
              <a:rPr lang="en-US" b="1" dirty="0"/>
              <a:t>validation</a:t>
            </a:r>
            <a:r>
              <a:rPr lang="en-US" dirty="0"/>
              <a:t> only: step by step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0715" y="1203158"/>
                <a:ext cx="10327008" cy="2111143"/>
              </a:xfrm>
            </p:spPr>
            <p:txBody>
              <a:bodyPr/>
              <a:lstStyle/>
              <a:p>
                <a:pPr marL="457200" indent="-457200">
                  <a:spcAft>
                    <a:spcPts val="600"/>
                  </a:spcAft>
                  <a:buFont typeface="+mj-lt"/>
                  <a:buAutoNum type="arabicPeriod"/>
                </a:pPr>
                <a:r>
                  <a:rPr lang="en-US" sz="2400" dirty="0">
                    <a:latin typeface="Courier" charset="0"/>
                    <a:ea typeface="Courier" charset="0"/>
                    <a:cs typeface="Courier" charset="0"/>
                  </a:rPr>
                  <a:t>split data into </a:t>
                </a:r>
                <a14:m>
                  <m:oMath xmlns:m="http://schemas.openxmlformats.org/officeDocument/2006/math">
                    <m:r>
                      <a:rPr lang="en-US" sz="2400" b="0" i="1" smtClean="0">
                        <a:latin typeface="Cambria Math" charset="0"/>
                        <a:ea typeface="Courier" charset="0"/>
                        <a:cs typeface="Courier" charset="0"/>
                      </a:rPr>
                      <m:t>{</m:t>
                    </m:r>
                    <m:sSub>
                      <m:sSubPr>
                        <m:ctrlPr>
                          <a:rPr lang="en-US" sz="2400" b="0" i="1" smtClean="0">
                            <a:latin typeface="Cambria Math" panose="02040503050406030204" pitchFamily="18" charset="0"/>
                            <a:ea typeface="Courier" charset="0"/>
                            <a:cs typeface="Courier" charset="0"/>
                          </a:rPr>
                        </m:ctrlPr>
                      </m:sSubPr>
                      <m:e>
                        <m:d>
                          <m:dPr>
                            <m:begChr m:val="{"/>
                            <m:endChr m:val="}"/>
                            <m:ctrlPr>
                              <a:rPr lang="en-US" sz="2400" b="0" i="1" smtClean="0">
                                <a:latin typeface="Cambria Math" panose="02040503050406030204" pitchFamily="18" charset="0"/>
                                <a:ea typeface="Courier" charset="0"/>
                                <a:cs typeface="Courier" charset="0"/>
                              </a:rPr>
                            </m:ctrlPr>
                          </m:dPr>
                          <m:e>
                            <m:r>
                              <a:rPr lang="en-US" sz="2400" b="0" i="1" smtClean="0">
                                <a:latin typeface="Cambria Math" charset="0"/>
                                <a:ea typeface="Courier" charset="0"/>
                                <a:cs typeface="Courier" charset="0"/>
                              </a:rPr>
                              <m:t>𝑋</m:t>
                            </m:r>
                            <m:r>
                              <a:rPr lang="en-US" sz="2400" b="0" i="1" smtClean="0">
                                <a:latin typeface="Cambria Math" charset="0"/>
                                <a:ea typeface="Courier" charset="0"/>
                                <a:cs typeface="Courier" charset="0"/>
                              </a:rPr>
                              <m:t>,</m:t>
                            </m:r>
                            <m:r>
                              <a:rPr lang="en-US" sz="2400" b="0" i="1" smtClean="0">
                                <a:latin typeface="Cambria Math" charset="0"/>
                                <a:ea typeface="Courier" charset="0"/>
                                <a:cs typeface="Courier" charset="0"/>
                              </a:rPr>
                              <m:t>𝑌</m:t>
                            </m:r>
                          </m:e>
                        </m:d>
                      </m:e>
                      <m:sub>
                        <m:r>
                          <a:rPr lang="en-US" sz="2400" b="0" i="1" smtClean="0">
                            <a:latin typeface="Cambria Math" charset="0"/>
                            <a:ea typeface="Courier" charset="0"/>
                            <a:cs typeface="Courier" charset="0"/>
                          </a:rPr>
                          <m:t>𝑡𝑟𝑎𝑖𝑛</m:t>
                        </m:r>
                      </m:sub>
                    </m:sSub>
                    <m:r>
                      <a:rPr lang="en-US" sz="2400" b="0" i="1" smtClean="0">
                        <a:latin typeface="Cambria Math" charset="0"/>
                        <a:ea typeface="Courier" charset="0"/>
                        <a:cs typeface="Courier" charset="0"/>
                      </a:rPr>
                      <m:t>,</m:t>
                    </m:r>
                    <m:sSub>
                      <m:sSubPr>
                        <m:ctrlPr>
                          <a:rPr lang="en-US" sz="2400" i="1">
                            <a:latin typeface="Cambria Math" panose="02040503050406030204" pitchFamily="18" charset="0"/>
                            <a:ea typeface="Courier" charset="0"/>
                            <a:cs typeface="Courier" charset="0"/>
                          </a:rPr>
                        </m:ctrlPr>
                      </m:sSubPr>
                      <m:e>
                        <m:d>
                          <m:dPr>
                            <m:begChr m:val="{"/>
                            <m:endChr m:val="}"/>
                            <m:ctrlPr>
                              <a:rPr lang="en-US" sz="2400" i="1">
                                <a:latin typeface="Cambria Math" panose="02040503050406030204" pitchFamily="18" charset="0"/>
                                <a:ea typeface="Courier" charset="0"/>
                                <a:cs typeface="Courier" charset="0"/>
                              </a:rPr>
                            </m:ctrlPr>
                          </m:dPr>
                          <m:e>
                            <m:r>
                              <a:rPr lang="en-US" sz="2400" i="1">
                                <a:latin typeface="Cambria Math" charset="0"/>
                                <a:ea typeface="Courier" charset="0"/>
                                <a:cs typeface="Courier" charset="0"/>
                              </a:rPr>
                              <m:t>𝑋</m:t>
                            </m:r>
                            <m:r>
                              <a:rPr lang="en-US" sz="2400" i="1">
                                <a:latin typeface="Cambria Math" charset="0"/>
                                <a:ea typeface="Courier" charset="0"/>
                                <a:cs typeface="Courier" charset="0"/>
                              </a:rPr>
                              <m:t>,</m:t>
                            </m:r>
                            <m:r>
                              <a:rPr lang="en-US" sz="2400" i="1">
                                <a:latin typeface="Cambria Math" charset="0"/>
                                <a:ea typeface="Courier" charset="0"/>
                                <a:cs typeface="Courier" charset="0"/>
                              </a:rPr>
                              <m:t>𝑌</m:t>
                            </m:r>
                          </m:e>
                        </m:d>
                      </m:e>
                      <m:sub>
                        <m:r>
                          <a:rPr lang="en-US" sz="2400" b="0" i="1" smtClean="0">
                            <a:latin typeface="Cambria Math" charset="0"/>
                            <a:ea typeface="Courier" charset="0"/>
                            <a:cs typeface="Courier" charset="0"/>
                          </a:rPr>
                          <m:t>𝑣𝑎𝑙𝑖𝑑𝑎𝑡𝑖𝑜𝑛</m:t>
                        </m:r>
                      </m:sub>
                    </m:sSub>
                    <m:r>
                      <a:rPr lang="en-US" sz="2400" i="1">
                        <a:latin typeface="Cambria Math" charset="0"/>
                        <a:ea typeface="Courier" charset="0"/>
                        <a:cs typeface="Courier" charset="0"/>
                      </a:rPr>
                      <m:t>,</m:t>
                    </m:r>
                    <m:sSub>
                      <m:sSubPr>
                        <m:ctrlPr>
                          <a:rPr lang="en-US" sz="2400" i="1">
                            <a:latin typeface="Cambria Math" panose="02040503050406030204" pitchFamily="18" charset="0"/>
                            <a:ea typeface="Courier" charset="0"/>
                            <a:cs typeface="Courier" charset="0"/>
                          </a:rPr>
                        </m:ctrlPr>
                      </m:sSubPr>
                      <m:e>
                        <m:d>
                          <m:dPr>
                            <m:begChr m:val="{"/>
                            <m:endChr m:val="}"/>
                            <m:ctrlPr>
                              <a:rPr lang="en-US" sz="2400" i="1">
                                <a:latin typeface="Cambria Math" panose="02040503050406030204" pitchFamily="18" charset="0"/>
                                <a:ea typeface="Courier" charset="0"/>
                                <a:cs typeface="Courier" charset="0"/>
                              </a:rPr>
                            </m:ctrlPr>
                          </m:dPr>
                          <m:e>
                            <m:r>
                              <a:rPr lang="en-US" sz="2400" i="1">
                                <a:latin typeface="Cambria Math" charset="0"/>
                                <a:ea typeface="Courier" charset="0"/>
                                <a:cs typeface="Courier" charset="0"/>
                              </a:rPr>
                              <m:t>𝑋</m:t>
                            </m:r>
                            <m:r>
                              <a:rPr lang="en-US" sz="2400" i="1">
                                <a:latin typeface="Cambria Math" charset="0"/>
                                <a:ea typeface="Courier" charset="0"/>
                                <a:cs typeface="Courier" charset="0"/>
                              </a:rPr>
                              <m:t>,</m:t>
                            </m:r>
                            <m:r>
                              <a:rPr lang="en-US" sz="2400" i="1">
                                <a:latin typeface="Cambria Math" charset="0"/>
                                <a:ea typeface="Courier" charset="0"/>
                                <a:cs typeface="Courier" charset="0"/>
                              </a:rPr>
                              <m:t>𝑌</m:t>
                            </m:r>
                          </m:e>
                        </m:d>
                      </m:e>
                      <m:sub>
                        <m:r>
                          <a:rPr lang="en-US" sz="2400" b="0" i="1" smtClean="0">
                            <a:latin typeface="Cambria Math" charset="0"/>
                            <a:ea typeface="Courier" charset="0"/>
                            <a:cs typeface="Courier" charset="0"/>
                          </a:rPr>
                          <m:t>𝑡𝑒𝑠𝑡</m:t>
                        </m:r>
                      </m:sub>
                    </m:sSub>
                    <m:r>
                      <a:rPr lang="en-US" sz="2400" b="0" i="1" smtClean="0">
                        <a:latin typeface="Cambria Math" charset="0"/>
                        <a:ea typeface="Courier" charset="0"/>
                        <a:cs typeface="Courier" charset="0"/>
                      </a:rPr>
                      <m:t>}</m:t>
                    </m:r>
                    <m:r>
                      <a:rPr lang="en-US" sz="2400" i="1">
                        <a:latin typeface="Cambria Math" charset="0"/>
                        <a:ea typeface="Courier" charset="0"/>
                        <a:cs typeface="Courier" charset="0"/>
                      </a:rPr>
                      <m:t> </m:t>
                    </m:r>
                  </m:oMath>
                </a14:m>
                <a:endParaRPr lang="en-US" sz="2400" dirty="0">
                  <a:latin typeface="Courier" charset="0"/>
                  <a:ea typeface="Courier" charset="0"/>
                  <a:cs typeface="Courier" charset="0"/>
                </a:endParaRPr>
              </a:p>
              <a:p>
                <a:pPr marL="457200" indent="-457200">
                  <a:spcAft>
                    <a:spcPts val="600"/>
                  </a:spcAft>
                  <a:buFont typeface="+mj-lt"/>
                  <a:buAutoNum type="arabicPeriod"/>
                </a:pPr>
                <a:r>
                  <a:rPr lang="en-US" sz="2400" dirty="0">
                    <a:latin typeface="Courier" charset="0"/>
                    <a:ea typeface="Courier" charset="0"/>
                    <a:cs typeface="Courier" charset="0"/>
                  </a:rPr>
                  <a:t>for</a:t>
                </a:r>
                <a:r>
                  <a:rPr lang="en-US" sz="2400" dirty="0"/>
                  <a:t> </a:t>
                </a:r>
                <a14:m>
                  <m:oMath xmlns:m="http://schemas.openxmlformats.org/officeDocument/2006/math">
                    <m:r>
                      <a:rPr lang="en-US" sz="2400" b="0" i="1" smtClean="0">
                        <a:latin typeface="Cambria Math" charset="0"/>
                      </a:rPr>
                      <m:t>𝜆</m:t>
                    </m:r>
                    <m:r>
                      <a:rPr lang="en-US" sz="2400" b="0" i="1" smtClean="0">
                        <a:latin typeface="Cambria Math" charset="0"/>
                      </a:rPr>
                      <m:t> </m:t>
                    </m:r>
                    <m:r>
                      <m:rPr>
                        <m:sty m:val="p"/>
                      </m:rPr>
                      <a:rPr lang="en-US" sz="2400" b="0" i="0" smtClean="0">
                        <a:latin typeface="Cambria Math" charset="0"/>
                        <a:ea typeface="Courier" charset="0"/>
                        <a:cs typeface="Courier" charset="0"/>
                      </a:rPr>
                      <m:t>in</m:t>
                    </m:r>
                    <m:r>
                      <a:rPr lang="en-US" sz="2400" b="0" i="1" smtClean="0">
                        <a:latin typeface="Cambria Math" charset="0"/>
                      </a:rPr>
                      <m:t> </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𝜆</m:t>
                            </m:r>
                          </m:e>
                          <m:sub>
                            <m:r>
                              <a:rPr lang="en-US" sz="2400" b="0" i="1" smtClean="0">
                                <a:latin typeface="Cambria Math" charset="0"/>
                              </a:rPr>
                              <m:t>𝑚𝑖𝑛</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𝜆</m:t>
                            </m:r>
                          </m:e>
                          <m:sub>
                            <m:r>
                              <a:rPr lang="en-US" sz="2400" b="0" i="1" smtClean="0">
                                <a:latin typeface="Cambria Math" charset="0"/>
                              </a:rPr>
                              <m:t>𝑚𝑎𝑥</m:t>
                            </m:r>
                          </m:sub>
                        </m:sSub>
                      </m:e>
                    </m:d>
                    <m:r>
                      <a:rPr lang="en-US" sz="2400" b="0" i="1" smtClean="0">
                        <a:latin typeface="Cambria Math" charset="0"/>
                      </a:rPr>
                      <m:t>: </m:t>
                    </m:r>
                  </m:oMath>
                </a14:m>
                <a:endParaRPr lang="en-US" sz="2400" b="0" dirty="0"/>
              </a:p>
              <a:p>
                <a:pPr marL="1200120" lvl="1" indent="-457200">
                  <a:spcAft>
                    <a:spcPts val="600"/>
                  </a:spcAft>
                  <a:buFont typeface="+mj-lt"/>
                  <a:buAutoNum type="arabicPeriod"/>
                </a:pPr>
                <a:r>
                  <a:rPr lang="en-US" dirty="0">
                    <a:latin typeface="Courier" charset="0"/>
                    <a:ea typeface="Courier" charset="0"/>
                    <a:cs typeface="Courier" charset="0"/>
                  </a:rPr>
                  <a:t>determine the </a:t>
                </a:r>
                <a14:m>
                  <m:oMath xmlns:m="http://schemas.openxmlformats.org/officeDocument/2006/math">
                    <m:r>
                      <a:rPr lang="en-US" b="0" i="1" smtClean="0">
                        <a:latin typeface="Cambria Math" charset="0"/>
                        <a:ea typeface="Courier" charset="0"/>
                        <a:cs typeface="Courier" charset="0"/>
                      </a:rPr>
                      <m:t>𝛽</m:t>
                    </m:r>
                  </m:oMath>
                </a14:m>
                <a:r>
                  <a:rPr lang="en-US" dirty="0">
                    <a:latin typeface="Courier" charset="0"/>
                    <a:ea typeface="Courier" charset="0"/>
                    <a:cs typeface="Courier" charset="0"/>
                  </a:rPr>
                  <a:t> that minimizes the </a:t>
                </a:r>
                <a14:m>
                  <m:oMath xmlns:m="http://schemas.openxmlformats.org/officeDocument/2006/math">
                    <m:sSub>
                      <m:sSubPr>
                        <m:ctrlPr>
                          <a:rPr lang="en-US" b="0" i="1" smtClean="0">
                            <a:latin typeface="Cambria Math" panose="02040503050406030204" pitchFamily="18" charset="0"/>
                            <a:ea typeface="Courier" charset="0"/>
                            <a:cs typeface="Courier" charset="0"/>
                          </a:rPr>
                        </m:ctrlPr>
                      </m:sSubPr>
                      <m:e>
                        <m:r>
                          <a:rPr lang="en-US" b="0" i="1" smtClean="0">
                            <a:latin typeface="Cambria Math" charset="0"/>
                            <a:ea typeface="Courier" charset="0"/>
                            <a:cs typeface="Courier" charset="0"/>
                          </a:rPr>
                          <m:t>𝐿</m:t>
                        </m:r>
                      </m:e>
                      <m:sub>
                        <m:r>
                          <a:rPr lang="en-US" b="0" i="1" smtClean="0">
                            <a:latin typeface="Cambria Math" charset="0"/>
                            <a:ea typeface="Courier" charset="0"/>
                            <a:cs typeface="Courier" charset="0"/>
                          </a:rPr>
                          <m:t>𝑟𝑖𝑑𝑔𝑒</m:t>
                        </m:r>
                      </m:sub>
                    </m:sSub>
                  </m:oMath>
                </a14:m>
                <a:r>
                  <a:rPr lang="en-US" dirty="0">
                    <a:latin typeface="Courier" charset="0"/>
                    <a:ea typeface="Courier" charset="0"/>
                    <a:cs typeface="Courier" charset="0"/>
                  </a:rPr>
                  <a:t>, </a:t>
                </a:r>
                <a14:m>
                  <m:oMath xmlns:m="http://schemas.openxmlformats.org/officeDocument/2006/math">
                    <m:sSub>
                      <m:sSubPr>
                        <m:ctrlPr>
                          <a:rPr lang="en-US" b="0" i="1" dirty="0" smtClean="0">
                            <a:latin typeface="Cambria Math" panose="02040503050406030204" pitchFamily="18" charset="0"/>
                            <a:ea typeface="Courier" charset="0"/>
                            <a:cs typeface="Courier" charset="0"/>
                          </a:rPr>
                        </m:ctrlPr>
                      </m:sSubPr>
                      <m:e>
                        <m:acc>
                          <m:accPr>
                            <m:chr m:val="̂"/>
                            <m:ctrlPr>
                              <a:rPr lang="en-US" b="0" i="1" smtClean="0">
                                <a:latin typeface="Cambria Math" panose="02040503050406030204" pitchFamily="18" charset="0"/>
                                <a:ea typeface="Courier" charset="0"/>
                                <a:cs typeface="Courier" charset="0"/>
                              </a:rPr>
                            </m:ctrlPr>
                          </m:accPr>
                          <m:e>
                            <m:r>
                              <a:rPr lang="en-US" b="0" i="1" smtClean="0">
                                <a:latin typeface="Cambria Math" charset="0"/>
                                <a:ea typeface="Courier" charset="0"/>
                                <a:cs typeface="Courier" charset="0"/>
                              </a:rPr>
                              <m:t>𝛽</m:t>
                            </m:r>
                          </m:e>
                        </m:acc>
                      </m:e>
                      <m:sub>
                        <m:r>
                          <a:rPr lang="en-US" b="0" i="1" dirty="0" smtClean="0">
                            <a:latin typeface="Cambria Math" charset="0"/>
                            <a:ea typeface="Courier" charset="0"/>
                            <a:cs typeface="Courier" charset="0"/>
                          </a:rPr>
                          <m:t>𝑅𝑖𝑑𝑔𝑒</m:t>
                        </m:r>
                      </m:sub>
                    </m:sSub>
                    <m:d>
                      <m:dPr>
                        <m:ctrlPr>
                          <a:rPr lang="en-US" b="0" i="1" dirty="0" smtClean="0">
                            <a:latin typeface="Cambria Math" panose="02040503050406030204" pitchFamily="18" charset="0"/>
                            <a:ea typeface="Courier" charset="0"/>
                            <a:cs typeface="Courier" charset="0"/>
                          </a:rPr>
                        </m:ctrlPr>
                      </m:dPr>
                      <m:e>
                        <m:r>
                          <a:rPr lang="en-US" b="0" i="1" dirty="0" smtClean="0">
                            <a:latin typeface="Cambria Math" charset="0"/>
                            <a:ea typeface="Courier" charset="0"/>
                            <a:cs typeface="Courier" charset="0"/>
                          </a:rPr>
                          <m:t>𝜆</m:t>
                        </m:r>
                      </m:e>
                    </m:d>
                    <m:r>
                      <a:rPr lang="en-US" b="0" i="0" dirty="0" smtClean="0">
                        <a:latin typeface="Cambria Math" charset="0"/>
                        <a:ea typeface="Courier" charset="0"/>
                        <a:cs typeface="Courier" charset="0"/>
                      </a:rPr>
                      <m:t>=</m:t>
                    </m:r>
                    <m:sSup>
                      <m:sSupPr>
                        <m:ctrlPr>
                          <a:rPr lang="en-US" b="0" i="1" dirty="0" smtClean="0">
                            <a:latin typeface="Cambria Math" panose="02040503050406030204" pitchFamily="18" charset="0"/>
                            <a:ea typeface="Courier" charset="0"/>
                            <a:cs typeface="Courier" charset="0"/>
                          </a:rPr>
                        </m:ctrlPr>
                      </m:sSupPr>
                      <m:e>
                        <m:d>
                          <m:dPr>
                            <m:ctrlPr>
                              <a:rPr lang="en-US" b="0" i="1" dirty="0" smtClean="0">
                                <a:latin typeface="Cambria Math" panose="02040503050406030204" pitchFamily="18" charset="0"/>
                                <a:ea typeface="Courier" charset="0"/>
                                <a:cs typeface="Courier" charset="0"/>
                              </a:rPr>
                            </m:ctrlPr>
                          </m:dPr>
                          <m:e>
                            <m:sSup>
                              <m:sSupPr>
                                <m:ctrlPr>
                                  <a:rPr lang="en-US" b="0" i="1" dirty="0" smtClean="0">
                                    <a:latin typeface="Cambria Math" panose="02040503050406030204" pitchFamily="18" charset="0"/>
                                    <a:ea typeface="Courier" charset="0"/>
                                    <a:cs typeface="Courier" charset="0"/>
                                  </a:rPr>
                                </m:ctrlPr>
                              </m:sSupPr>
                              <m:e>
                                <m:r>
                                  <m:rPr>
                                    <m:sty m:val="p"/>
                                  </m:rPr>
                                  <a:rPr lang="en-US" b="0" i="0" dirty="0" smtClean="0">
                                    <a:latin typeface="Cambria Math" charset="0"/>
                                    <a:ea typeface="Courier" charset="0"/>
                                    <a:cs typeface="Courier" charset="0"/>
                                  </a:rPr>
                                  <m:t>X</m:t>
                                </m:r>
                              </m:e>
                              <m:sup>
                                <m:r>
                                  <m:rPr>
                                    <m:sty m:val="p"/>
                                  </m:rPr>
                                  <a:rPr lang="en-US" b="0" i="0" dirty="0" smtClean="0">
                                    <a:latin typeface="Cambria Math" charset="0"/>
                                    <a:ea typeface="Courier" charset="0"/>
                                    <a:cs typeface="Courier" charset="0"/>
                                  </a:rPr>
                                  <m:t>T</m:t>
                                </m:r>
                              </m:sup>
                            </m:sSup>
                            <m:r>
                              <m:rPr>
                                <m:sty m:val="p"/>
                              </m:rPr>
                              <a:rPr lang="en-US" b="0" i="0" dirty="0" smtClean="0">
                                <a:latin typeface="Cambria Math" charset="0"/>
                                <a:ea typeface="Courier" charset="0"/>
                                <a:cs typeface="Courier" charset="0"/>
                              </a:rPr>
                              <m:t>X</m:t>
                            </m:r>
                            <m:r>
                              <a:rPr lang="en-US" b="0" i="0" dirty="0" smtClean="0">
                                <a:latin typeface="Cambria Math" charset="0"/>
                                <a:ea typeface="Courier" charset="0"/>
                                <a:cs typeface="Courier" charset="0"/>
                              </a:rPr>
                              <m:t>+</m:t>
                            </m:r>
                            <m:r>
                              <a:rPr lang="en-US" b="0" i="1" dirty="0" smtClean="0">
                                <a:latin typeface="Cambria Math" charset="0"/>
                                <a:ea typeface="Courier" charset="0"/>
                                <a:cs typeface="Courier" charset="0"/>
                              </a:rPr>
                              <m:t>𝜆</m:t>
                            </m:r>
                            <m:r>
                              <a:rPr lang="en-US" b="0" i="1" dirty="0" smtClean="0">
                                <a:latin typeface="Cambria Math" charset="0"/>
                                <a:ea typeface="Courier" charset="0"/>
                                <a:cs typeface="Courier" charset="0"/>
                              </a:rPr>
                              <m:t>𝐼</m:t>
                            </m:r>
                          </m:e>
                        </m:d>
                      </m:e>
                      <m:sup>
                        <m:r>
                          <a:rPr lang="en-US" b="0" i="1" dirty="0" smtClean="0">
                            <a:latin typeface="Cambria Math" charset="0"/>
                            <a:ea typeface="Courier" charset="0"/>
                            <a:cs typeface="Courier" charset="0"/>
                          </a:rPr>
                          <m:t>−1</m:t>
                        </m:r>
                      </m:sup>
                    </m:sSup>
                    <m:sSup>
                      <m:sSupPr>
                        <m:ctrlPr>
                          <a:rPr lang="en-US" b="0" i="1" dirty="0" smtClean="0">
                            <a:latin typeface="Cambria Math" panose="02040503050406030204" pitchFamily="18" charset="0"/>
                            <a:ea typeface="Courier" charset="0"/>
                            <a:cs typeface="Courier" charset="0"/>
                          </a:rPr>
                        </m:ctrlPr>
                      </m:sSupPr>
                      <m:e>
                        <m:r>
                          <a:rPr lang="en-US" b="0" i="1" dirty="0" smtClean="0">
                            <a:latin typeface="Cambria Math" charset="0"/>
                            <a:ea typeface="Courier" charset="0"/>
                            <a:cs typeface="Courier" charset="0"/>
                          </a:rPr>
                          <m:t>𝑋</m:t>
                        </m:r>
                      </m:e>
                      <m:sup>
                        <m:r>
                          <a:rPr lang="en-US" b="0" i="1" dirty="0" smtClean="0">
                            <a:latin typeface="Cambria Math" charset="0"/>
                            <a:ea typeface="Courier" charset="0"/>
                            <a:cs typeface="Courier" charset="0"/>
                          </a:rPr>
                          <m:t>𝑇</m:t>
                        </m:r>
                      </m:sup>
                    </m:sSup>
                    <m:r>
                      <a:rPr lang="en-US" b="0" i="1" dirty="0" smtClean="0">
                        <a:latin typeface="Cambria Math" charset="0"/>
                        <a:ea typeface="Courier" charset="0"/>
                        <a:cs typeface="Courier" charset="0"/>
                      </a:rPr>
                      <m:t>𝑌</m:t>
                    </m:r>
                  </m:oMath>
                </a14:m>
                <a:r>
                  <a:rPr lang="en-US" dirty="0"/>
                  <a:t> , </a:t>
                </a:r>
                <a:r>
                  <a:rPr lang="en-US" dirty="0">
                    <a:latin typeface="Courier" charset="0"/>
                    <a:ea typeface="Courier" charset="0"/>
                    <a:cs typeface="Courier" charset="0"/>
                  </a:rPr>
                  <a:t>using the train data</a:t>
                </a:r>
                <a:r>
                  <a:rPr lang="en-US" dirty="0"/>
                  <a:t>.</a:t>
                </a:r>
              </a:p>
              <a:p>
                <a:pPr marL="1200120" lvl="1" indent="-457200">
                  <a:spcAft>
                    <a:spcPts val="600"/>
                  </a:spcAft>
                  <a:buFont typeface="+mj-lt"/>
                  <a:buAutoNum type="arabicPeriod"/>
                </a:pPr>
                <a:r>
                  <a:rPr lang="en-US" sz="2400" dirty="0">
                    <a:latin typeface="Courier" charset="0"/>
                    <a:ea typeface="Courier" charset="0"/>
                    <a:cs typeface="Courier" charset="0"/>
                  </a:rPr>
                  <a:t>record</a:t>
                </a:r>
                <a:r>
                  <a:rPr lang="en-US" sz="2400" dirty="0"/>
                  <a:t>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charset="0"/>
                          </a:rPr>
                          <m:t>𝐿</m:t>
                        </m:r>
                      </m:e>
                      <m:sub>
                        <m:r>
                          <a:rPr lang="en-US" sz="2400" b="0" i="1" smtClean="0">
                            <a:latin typeface="Cambria Math" charset="0"/>
                          </a:rPr>
                          <m:t>𝑀𝑆𝐸</m:t>
                        </m:r>
                      </m:sub>
                      <m:sup/>
                    </m:sSubSup>
                    <m:d>
                      <m:dPr>
                        <m:ctrlPr>
                          <a:rPr lang="en-US" sz="2400" b="0" i="1" smtClean="0">
                            <a:latin typeface="Cambria Math" panose="02040503050406030204" pitchFamily="18" charset="0"/>
                          </a:rPr>
                        </m:ctrlPr>
                      </m:dPr>
                      <m:e>
                        <m:r>
                          <a:rPr lang="en-US" sz="2400" b="0" i="1" smtClean="0">
                            <a:latin typeface="Cambria Math" charset="0"/>
                          </a:rPr>
                          <m:t>𝜆</m:t>
                        </m:r>
                      </m:e>
                    </m:d>
                  </m:oMath>
                </a14:m>
                <a:r>
                  <a:rPr lang="en-US" sz="2400" dirty="0"/>
                  <a:t> </a:t>
                </a:r>
                <a:r>
                  <a:rPr lang="en-US" sz="2400" dirty="0">
                    <a:latin typeface="Courier" charset="0"/>
                    <a:ea typeface="Courier" charset="0"/>
                    <a:cs typeface="Courier" charset="0"/>
                  </a:rPr>
                  <a:t>using validation data.</a:t>
                </a:r>
              </a:p>
              <a:p>
                <a:pPr marL="457200" indent="-457200">
                  <a:spcAft>
                    <a:spcPts val="600"/>
                  </a:spcAft>
                  <a:buFont typeface="+mj-lt"/>
                  <a:buAutoNum type="arabicPeriod"/>
                </a:pPr>
                <a:r>
                  <a:rPr lang="en-US" sz="2400" dirty="0">
                    <a:latin typeface="Courier" charset="0"/>
                    <a:ea typeface="Courier" charset="0"/>
                    <a:cs typeface="Courier" charset="0"/>
                  </a:rPr>
                  <a:t>select</a:t>
                </a:r>
                <a:r>
                  <a:rPr lang="en-US" sz="2400" dirty="0"/>
                  <a:t> the </a:t>
                </a:r>
                <a14:m>
                  <m:oMath xmlns:m="http://schemas.openxmlformats.org/officeDocument/2006/math">
                    <m:r>
                      <a:rPr lang="en-US" sz="2400" b="0" i="1" dirty="0" smtClean="0">
                        <a:latin typeface="Cambria Math" charset="0"/>
                      </a:rPr>
                      <m:t>𝜆</m:t>
                    </m:r>
                    <m:r>
                      <a:rPr lang="en-US" sz="2400" i="1" dirty="0" smtClean="0">
                        <a:latin typeface="Cambria Math" charset="0"/>
                      </a:rPr>
                      <m:t> </m:t>
                    </m:r>
                  </m:oMath>
                </a14:m>
                <a:r>
                  <a:rPr lang="en-US" sz="2400" dirty="0"/>
                  <a:t>that minimizes the loss on the validation data, </a:t>
                </a:r>
                <a14:m>
                  <m:oMath xmlns:m="http://schemas.openxmlformats.org/officeDocument/2006/math">
                    <m:r>
                      <a:rPr lang="en-US" sz="2400" b="0" i="1" smtClean="0">
                        <a:latin typeface="Cambria Math" charset="0"/>
                      </a:rPr>
                      <m:t>                 </m:t>
                    </m:r>
                    <m:sSub>
                      <m:sSubPr>
                        <m:ctrlPr>
                          <a:rPr lang="en-US" sz="2400" b="0" i="1" smtClean="0">
                            <a:latin typeface="Cambria Math" panose="02040503050406030204" pitchFamily="18" charset="0"/>
                          </a:rPr>
                        </m:ctrlPr>
                      </m:sSubPr>
                      <m:e>
                        <m:r>
                          <a:rPr lang="en-US" sz="2400" i="1">
                            <a:latin typeface="Cambria Math" charset="0"/>
                          </a:rPr>
                          <m:t>𝜆</m:t>
                        </m:r>
                      </m:e>
                      <m:sub>
                        <m:r>
                          <a:rPr lang="en-US" sz="2400" b="0" i="1" smtClean="0">
                            <a:latin typeface="Cambria Math" charset="0"/>
                          </a:rPr>
                          <m:t>𝑟𝑖𝑑𝑔𝑒</m:t>
                        </m:r>
                      </m:sub>
                    </m:sSub>
                    <m:r>
                      <a:rPr lang="en-US" sz="2400" b="0" i="0" smtClean="0">
                        <a:latin typeface="Cambria Math" charset="0"/>
                      </a:rPr>
                      <m:t>=</m:t>
                    </m:r>
                    <m:sSub>
                      <m:sSubPr>
                        <m:ctrlPr>
                          <a:rPr lang="en-US" sz="2400" b="0" i="1" smtClean="0">
                            <a:latin typeface="Cambria Math" panose="02040503050406030204" pitchFamily="18" charset="0"/>
                          </a:rPr>
                        </m:ctrlPr>
                      </m:sSubPr>
                      <m:e>
                        <m:r>
                          <m:rPr>
                            <m:sty m:val="p"/>
                          </m:rPr>
                          <a:rPr lang="en-US" sz="2400" b="0" i="0" smtClean="0">
                            <a:latin typeface="Cambria Math" charset="0"/>
                          </a:rPr>
                          <m:t>argmin</m:t>
                        </m:r>
                      </m:e>
                      <m:sub>
                        <m:r>
                          <a:rPr lang="en-US" sz="2400" b="0" i="1" smtClean="0">
                            <a:latin typeface="Cambria Math" charset="0"/>
                          </a:rPr>
                          <m:t>𝜆</m:t>
                        </m:r>
                      </m:sub>
                    </m:sSub>
                    <m:r>
                      <a:rPr lang="en-US" sz="2400" b="0" i="0" smtClean="0">
                        <a:latin typeface="Cambria Math" charset="0"/>
                      </a:rPr>
                      <m:t> </m:t>
                    </m:r>
                    <m:sSubSup>
                      <m:sSubSupPr>
                        <m:ctrlPr>
                          <a:rPr lang="en-US" sz="2400" i="1">
                            <a:latin typeface="Cambria Math" panose="02040503050406030204" pitchFamily="18" charset="0"/>
                          </a:rPr>
                        </m:ctrlPr>
                      </m:sSubSupPr>
                      <m:e>
                        <m:r>
                          <a:rPr lang="en-US" sz="2400" i="1">
                            <a:latin typeface="Cambria Math" charset="0"/>
                          </a:rPr>
                          <m:t>𝐿</m:t>
                        </m:r>
                      </m:e>
                      <m:sub>
                        <m:r>
                          <a:rPr lang="en-US" sz="2400" i="1">
                            <a:latin typeface="Cambria Math" charset="0"/>
                          </a:rPr>
                          <m:t>𝑀𝑆𝐸</m:t>
                        </m:r>
                      </m:sub>
                      <m:sup/>
                    </m:sSubSup>
                    <m:d>
                      <m:dPr>
                        <m:ctrlPr>
                          <a:rPr lang="en-US" sz="2400" i="1">
                            <a:latin typeface="Cambria Math" panose="02040503050406030204" pitchFamily="18" charset="0"/>
                          </a:rPr>
                        </m:ctrlPr>
                      </m:dPr>
                      <m:e>
                        <m:r>
                          <a:rPr lang="en-US" sz="2400" i="1">
                            <a:latin typeface="Cambria Math" charset="0"/>
                          </a:rPr>
                          <m:t>𝜆</m:t>
                        </m:r>
                      </m:e>
                    </m:d>
                  </m:oMath>
                </a14:m>
                <a:r>
                  <a:rPr lang="en-US" sz="2400" dirty="0"/>
                  <a:t> </a:t>
                </a:r>
              </a:p>
              <a:p>
                <a:pPr marL="457200" indent="-457200">
                  <a:spcAft>
                    <a:spcPts val="600"/>
                  </a:spcAft>
                  <a:buFont typeface="+mj-lt"/>
                  <a:buAutoNum type="arabicPeriod"/>
                </a:pPr>
                <a:r>
                  <a:rPr lang="en-US" sz="2400" dirty="0">
                    <a:latin typeface="Courier" charset="0"/>
                    <a:ea typeface="Courier" charset="0"/>
                    <a:cs typeface="Courier" charset="0"/>
                  </a:rPr>
                  <a:t>Refit the model using both </a:t>
                </a:r>
                <a:r>
                  <a:rPr lang="en-US" sz="2400" dirty="0"/>
                  <a:t>train and validation data, </a:t>
                </a:r>
                <a:r>
                  <a:rPr lang="en-US" sz="2400" dirty="0">
                    <a:latin typeface="Courier" charset="0"/>
                    <a:ea typeface="Courier" charset="0"/>
                    <a:cs typeface="Courier" charset="0"/>
                  </a:rPr>
                  <a:t> </a:t>
                </a:r>
                <a14:m>
                  <m:oMath xmlns:m="http://schemas.openxmlformats.org/officeDocument/2006/math">
                    <m:r>
                      <a:rPr lang="en-US" sz="2400" i="1">
                        <a:latin typeface="Cambria Math" charset="0"/>
                        <a:ea typeface="Courier" charset="0"/>
                        <a:cs typeface="Courier" charset="0"/>
                      </a:rPr>
                      <m:t>{</m:t>
                    </m:r>
                    <m:sSub>
                      <m:sSubPr>
                        <m:ctrlPr>
                          <a:rPr lang="en-US" sz="2400" i="1">
                            <a:latin typeface="Cambria Math" panose="02040503050406030204" pitchFamily="18" charset="0"/>
                            <a:ea typeface="Courier" charset="0"/>
                            <a:cs typeface="Courier" charset="0"/>
                          </a:rPr>
                        </m:ctrlPr>
                      </m:sSubPr>
                      <m:e>
                        <m:d>
                          <m:dPr>
                            <m:begChr m:val="{"/>
                            <m:endChr m:val="}"/>
                            <m:ctrlPr>
                              <a:rPr lang="en-US" sz="2400" i="1">
                                <a:latin typeface="Cambria Math" panose="02040503050406030204" pitchFamily="18" charset="0"/>
                                <a:ea typeface="Courier" charset="0"/>
                                <a:cs typeface="Courier" charset="0"/>
                              </a:rPr>
                            </m:ctrlPr>
                          </m:dPr>
                          <m:e>
                            <m:r>
                              <a:rPr lang="en-US" sz="2400" i="1">
                                <a:latin typeface="Cambria Math" charset="0"/>
                                <a:ea typeface="Courier" charset="0"/>
                                <a:cs typeface="Courier" charset="0"/>
                              </a:rPr>
                              <m:t>𝑋</m:t>
                            </m:r>
                            <m:r>
                              <a:rPr lang="en-US" sz="2400" i="1">
                                <a:latin typeface="Cambria Math" charset="0"/>
                                <a:ea typeface="Courier" charset="0"/>
                                <a:cs typeface="Courier" charset="0"/>
                              </a:rPr>
                              <m:t>,</m:t>
                            </m:r>
                            <m:r>
                              <a:rPr lang="en-US" sz="2400" i="1">
                                <a:latin typeface="Cambria Math" charset="0"/>
                                <a:ea typeface="Courier" charset="0"/>
                                <a:cs typeface="Courier" charset="0"/>
                              </a:rPr>
                              <m:t>𝑌</m:t>
                            </m:r>
                          </m:e>
                        </m:d>
                      </m:e>
                      <m:sub>
                        <m:r>
                          <a:rPr lang="en-US" sz="2400" i="1">
                            <a:latin typeface="Cambria Math" charset="0"/>
                            <a:ea typeface="Courier" charset="0"/>
                            <a:cs typeface="Courier" charset="0"/>
                          </a:rPr>
                          <m:t>𝑡𝑟𝑎𝑖𝑛</m:t>
                        </m:r>
                      </m:sub>
                    </m:sSub>
                    <m:r>
                      <a:rPr lang="en-US" sz="2400" i="1">
                        <a:latin typeface="Cambria Math" charset="0"/>
                        <a:ea typeface="Courier" charset="0"/>
                        <a:cs typeface="Courier" charset="0"/>
                      </a:rPr>
                      <m:t>,</m:t>
                    </m:r>
                    <m:sSub>
                      <m:sSubPr>
                        <m:ctrlPr>
                          <a:rPr lang="en-US" sz="2400" i="1">
                            <a:latin typeface="Cambria Math" panose="02040503050406030204" pitchFamily="18" charset="0"/>
                            <a:ea typeface="Courier" charset="0"/>
                            <a:cs typeface="Courier" charset="0"/>
                          </a:rPr>
                        </m:ctrlPr>
                      </m:sSubPr>
                      <m:e>
                        <m:d>
                          <m:dPr>
                            <m:begChr m:val="{"/>
                            <m:endChr m:val="}"/>
                            <m:ctrlPr>
                              <a:rPr lang="en-US" sz="2400" i="1">
                                <a:latin typeface="Cambria Math" panose="02040503050406030204" pitchFamily="18" charset="0"/>
                                <a:ea typeface="Courier" charset="0"/>
                                <a:cs typeface="Courier" charset="0"/>
                              </a:rPr>
                            </m:ctrlPr>
                          </m:dPr>
                          <m:e>
                            <m:r>
                              <a:rPr lang="en-US" sz="2400" i="1">
                                <a:latin typeface="Cambria Math" charset="0"/>
                                <a:ea typeface="Courier" charset="0"/>
                                <a:cs typeface="Courier" charset="0"/>
                              </a:rPr>
                              <m:t>𝑋</m:t>
                            </m:r>
                            <m:r>
                              <a:rPr lang="en-US" sz="2400" i="1">
                                <a:latin typeface="Cambria Math" charset="0"/>
                                <a:ea typeface="Courier" charset="0"/>
                                <a:cs typeface="Courier" charset="0"/>
                              </a:rPr>
                              <m:t>,</m:t>
                            </m:r>
                            <m:r>
                              <a:rPr lang="en-US" sz="2400" i="1">
                                <a:latin typeface="Cambria Math" charset="0"/>
                                <a:ea typeface="Courier" charset="0"/>
                                <a:cs typeface="Courier" charset="0"/>
                              </a:rPr>
                              <m:t>𝑌</m:t>
                            </m:r>
                          </m:e>
                        </m:d>
                      </m:e>
                      <m:sub>
                        <m:r>
                          <a:rPr lang="en-US" sz="2400" i="1">
                            <a:latin typeface="Cambria Math" charset="0"/>
                            <a:ea typeface="Courier" charset="0"/>
                            <a:cs typeface="Courier" charset="0"/>
                          </a:rPr>
                          <m:t>𝑣𝑎𝑙𝑖𝑑𝑎𝑡𝑖𝑜𝑛</m:t>
                        </m:r>
                      </m:sub>
                    </m:sSub>
                  </m:oMath>
                </a14:m>
                <a:r>
                  <a:rPr lang="en-US" sz="2400" dirty="0"/>
                  <a:t> },  resulting to </a:t>
                </a:r>
                <a14:m>
                  <m:oMath xmlns:m="http://schemas.openxmlformats.org/officeDocument/2006/math">
                    <m:r>
                      <a:rPr lang="en-US" sz="2400" b="0" i="1" dirty="0" smtClean="0">
                        <a:latin typeface="Cambria Math" charset="0"/>
                        <a:ea typeface="Courier" charset="0"/>
                        <a:cs typeface="Courier" charset="0"/>
                      </a:rPr>
                      <m:t> </m:t>
                    </m:r>
                    <m:sSub>
                      <m:sSubPr>
                        <m:ctrlPr>
                          <a:rPr lang="en-US" sz="2400" b="0" i="1" dirty="0" smtClean="0">
                            <a:latin typeface="Cambria Math" panose="02040503050406030204" pitchFamily="18" charset="0"/>
                            <a:ea typeface="Courier" charset="0"/>
                            <a:cs typeface="Courier" charset="0"/>
                          </a:rPr>
                        </m:ctrlPr>
                      </m:sSubPr>
                      <m:e>
                        <m:acc>
                          <m:accPr>
                            <m:chr m:val="̂"/>
                            <m:ctrlPr>
                              <a:rPr lang="en-US" sz="2400" b="0" i="1" dirty="0" smtClean="0">
                                <a:latin typeface="Cambria Math" panose="02040503050406030204" pitchFamily="18" charset="0"/>
                                <a:ea typeface="Courier" charset="0"/>
                                <a:cs typeface="Courier" charset="0"/>
                              </a:rPr>
                            </m:ctrlPr>
                          </m:accPr>
                          <m:e>
                            <m:r>
                              <a:rPr lang="en-US" sz="2400" b="0" i="1" dirty="0" smtClean="0">
                                <a:latin typeface="Cambria Math" charset="0"/>
                                <a:ea typeface="Courier" charset="0"/>
                                <a:cs typeface="Courier" charset="0"/>
                              </a:rPr>
                              <m:t>𝛽</m:t>
                            </m:r>
                          </m:e>
                        </m:acc>
                      </m:e>
                      <m:sub>
                        <m:r>
                          <a:rPr lang="en-US" sz="2400" b="0" i="1" dirty="0" smtClean="0">
                            <a:latin typeface="Cambria Math" charset="0"/>
                            <a:ea typeface="Courier" charset="0"/>
                            <a:cs typeface="Courier" charset="0"/>
                          </a:rPr>
                          <m:t>𝑟𝑖𝑑𝑔𝑒</m:t>
                        </m:r>
                      </m:sub>
                    </m:sSub>
                    <m:d>
                      <m:dPr>
                        <m:ctrlPr>
                          <a:rPr lang="en-US" sz="2400" i="1" dirty="0">
                            <a:latin typeface="Cambria Math" panose="02040503050406030204" pitchFamily="18" charset="0"/>
                            <a:ea typeface="Courier" charset="0"/>
                            <a:cs typeface="Courier" charset="0"/>
                          </a:rPr>
                        </m:ctrlPr>
                      </m:dPr>
                      <m:e>
                        <m:sSub>
                          <m:sSubPr>
                            <m:ctrlPr>
                              <a:rPr lang="en-US" sz="2400" b="0" i="1" dirty="0" smtClean="0">
                                <a:latin typeface="Cambria Math" panose="02040503050406030204" pitchFamily="18" charset="0"/>
                                <a:ea typeface="Courier" charset="0"/>
                                <a:cs typeface="Courier" charset="0"/>
                              </a:rPr>
                            </m:ctrlPr>
                          </m:sSubPr>
                          <m:e>
                            <m:r>
                              <a:rPr lang="en-US" sz="2400" i="1" dirty="0">
                                <a:latin typeface="Cambria Math" charset="0"/>
                                <a:ea typeface="Courier" charset="0"/>
                                <a:cs typeface="Courier" charset="0"/>
                              </a:rPr>
                              <m:t>𝜆</m:t>
                            </m:r>
                          </m:e>
                          <m:sub>
                            <m:r>
                              <a:rPr lang="en-US" sz="2400" b="0" i="1" dirty="0" smtClean="0">
                                <a:latin typeface="Cambria Math" charset="0"/>
                                <a:ea typeface="Courier" charset="0"/>
                                <a:cs typeface="Courier" charset="0"/>
                              </a:rPr>
                              <m:t>𝑟𝑖𝑑𝑔𝑒</m:t>
                            </m:r>
                          </m:sub>
                        </m:sSub>
                      </m:e>
                    </m:d>
                  </m:oMath>
                </a14:m>
                <a:endParaRPr lang="en-US" sz="2400" dirty="0"/>
              </a:p>
              <a:p>
                <a:pPr marL="457200" indent="-457200">
                  <a:spcAft>
                    <a:spcPts val="600"/>
                  </a:spcAft>
                  <a:buFont typeface="+mj-lt"/>
                  <a:buAutoNum type="arabicPeriod"/>
                </a:pPr>
                <a:r>
                  <a:rPr lang="en-US" sz="2400" dirty="0">
                    <a:latin typeface="Courier" charset="0"/>
                    <a:ea typeface="Courier" charset="0"/>
                    <a:cs typeface="Courier" charset="0"/>
                  </a:rPr>
                  <a:t>report MSE or R</a:t>
                </a:r>
                <a:r>
                  <a:rPr lang="en-US" sz="2400" baseline="30000" dirty="0">
                    <a:latin typeface="Courier" charset="0"/>
                    <a:ea typeface="Courier" charset="0"/>
                    <a:cs typeface="Courier" charset="0"/>
                  </a:rPr>
                  <a:t>2 </a:t>
                </a:r>
                <a:r>
                  <a:rPr lang="en-US" sz="2400" dirty="0">
                    <a:latin typeface="Courier" charset="0"/>
                    <a:ea typeface="Courier" charset="0"/>
                    <a:cs typeface="Courier" charset="0"/>
                  </a:rPr>
                  <a:t>on </a:t>
                </a:r>
                <a14:m>
                  <m:oMath xmlns:m="http://schemas.openxmlformats.org/officeDocument/2006/math">
                    <m:sSub>
                      <m:sSubPr>
                        <m:ctrlPr>
                          <a:rPr lang="en-US" sz="2400" i="1">
                            <a:latin typeface="Cambria Math" panose="02040503050406030204" pitchFamily="18" charset="0"/>
                            <a:ea typeface="Courier" charset="0"/>
                            <a:cs typeface="Courier" charset="0"/>
                          </a:rPr>
                        </m:ctrlPr>
                      </m:sSubPr>
                      <m:e>
                        <m:d>
                          <m:dPr>
                            <m:begChr m:val="{"/>
                            <m:endChr m:val="}"/>
                            <m:ctrlPr>
                              <a:rPr lang="en-US" sz="2400" i="1">
                                <a:latin typeface="Cambria Math" panose="02040503050406030204" pitchFamily="18" charset="0"/>
                                <a:ea typeface="Courier" charset="0"/>
                                <a:cs typeface="Courier" charset="0"/>
                              </a:rPr>
                            </m:ctrlPr>
                          </m:dPr>
                          <m:e>
                            <m:r>
                              <a:rPr lang="en-US" sz="2400" i="1">
                                <a:latin typeface="Cambria Math" charset="0"/>
                                <a:ea typeface="Courier" charset="0"/>
                                <a:cs typeface="Courier" charset="0"/>
                              </a:rPr>
                              <m:t>𝑋</m:t>
                            </m:r>
                            <m:r>
                              <a:rPr lang="en-US" sz="2400" i="1">
                                <a:latin typeface="Cambria Math" charset="0"/>
                                <a:ea typeface="Courier" charset="0"/>
                                <a:cs typeface="Courier" charset="0"/>
                              </a:rPr>
                              <m:t>,</m:t>
                            </m:r>
                            <m:r>
                              <a:rPr lang="en-US" sz="2400" i="1">
                                <a:latin typeface="Cambria Math" charset="0"/>
                                <a:ea typeface="Courier" charset="0"/>
                                <a:cs typeface="Courier" charset="0"/>
                              </a:rPr>
                              <m:t>𝑌</m:t>
                            </m:r>
                          </m:e>
                        </m:d>
                      </m:e>
                      <m:sub>
                        <m:r>
                          <a:rPr lang="en-US" sz="2400" i="1">
                            <a:latin typeface="Cambria Math" charset="0"/>
                            <a:ea typeface="Courier" charset="0"/>
                            <a:cs typeface="Courier" charset="0"/>
                          </a:rPr>
                          <m:t>𝑡𝑒𝑠𝑡</m:t>
                        </m:r>
                      </m:sub>
                    </m:sSub>
                  </m:oMath>
                </a14:m>
                <a:r>
                  <a:rPr lang="en-US" sz="2400" dirty="0">
                    <a:latin typeface="Courier" charset="0"/>
                    <a:ea typeface="Courier" charset="0"/>
                    <a:cs typeface="Courier" charset="0"/>
                  </a:rPr>
                  <a:t> given the </a:t>
                </a:r>
                <a14:m>
                  <m:oMath xmlns:m="http://schemas.openxmlformats.org/officeDocument/2006/math">
                    <m:sSub>
                      <m:sSubPr>
                        <m:ctrlPr>
                          <a:rPr lang="en-US" sz="2400" i="1" dirty="0">
                            <a:latin typeface="Cambria Math" panose="02040503050406030204" pitchFamily="18" charset="0"/>
                            <a:ea typeface="Courier" charset="0"/>
                            <a:cs typeface="Courier" charset="0"/>
                          </a:rPr>
                        </m:ctrlPr>
                      </m:sSubPr>
                      <m:e>
                        <m:acc>
                          <m:accPr>
                            <m:chr m:val="̂"/>
                            <m:ctrlPr>
                              <a:rPr lang="en-US" sz="2400" i="1">
                                <a:latin typeface="Cambria Math" panose="02040503050406030204" pitchFamily="18" charset="0"/>
                                <a:ea typeface="Courier" charset="0"/>
                                <a:cs typeface="Courier" charset="0"/>
                              </a:rPr>
                            </m:ctrlPr>
                          </m:accPr>
                          <m:e>
                            <m:r>
                              <a:rPr lang="en-US" sz="2400" i="1">
                                <a:latin typeface="Cambria Math" charset="0"/>
                                <a:ea typeface="Courier" charset="0"/>
                                <a:cs typeface="Courier" charset="0"/>
                              </a:rPr>
                              <m:t>𝛽</m:t>
                            </m:r>
                          </m:e>
                        </m:acc>
                      </m:e>
                      <m:sub>
                        <m:r>
                          <a:rPr lang="en-US" sz="2400" b="0" i="1" smtClean="0">
                            <a:latin typeface="Cambria Math" charset="0"/>
                            <a:ea typeface="Courier" charset="0"/>
                            <a:cs typeface="Courier" charset="0"/>
                          </a:rPr>
                          <m:t>𝑟</m:t>
                        </m:r>
                        <m:r>
                          <a:rPr lang="en-US" sz="2400" i="1" dirty="0">
                            <a:latin typeface="Cambria Math" charset="0"/>
                            <a:ea typeface="Courier" charset="0"/>
                            <a:cs typeface="Courier" charset="0"/>
                          </a:rPr>
                          <m:t>𝑖𝑑𝑔𝑒</m:t>
                        </m:r>
                      </m:sub>
                    </m:sSub>
                    <m:d>
                      <m:dPr>
                        <m:ctrlPr>
                          <a:rPr lang="en-US" sz="2400" i="1" dirty="0">
                            <a:latin typeface="Cambria Math" panose="02040503050406030204" pitchFamily="18" charset="0"/>
                            <a:ea typeface="Courier" charset="0"/>
                            <a:cs typeface="Courier" charset="0"/>
                          </a:rPr>
                        </m:ctrlPr>
                      </m:dPr>
                      <m:e>
                        <m:sSub>
                          <m:sSubPr>
                            <m:ctrlPr>
                              <a:rPr lang="en-US" sz="2400" i="1" dirty="0">
                                <a:latin typeface="Cambria Math" panose="02040503050406030204" pitchFamily="18" charset="0"/>
                                <a:ea typeface="Courier" charset="0"/>
                                <a:cs typeface="Courier" charset="0"/>
                              </a:rPr>
                            </m:ctrlPr>
                          </m:sSubPr>
                          <m:e>
                            <m:r>
                              <a:rPr lang="en-US" sz="2400" i="1" dirty="0">
                                <a:latin typeface="Cambria Math" charset="0"/>
                                <a:ea typeface="Courier" charset="0"/>
                                <a:cs typeface="Courier" charset="0"/>
                              </a:rPr>
                              <m:t>𝜆</m:t>
                            </m:r>
                          </m:e>
                          <m:sub>
                            <m:r>
                              <a:rPr lang="en-US" sz="2400" b="0" i="1" dirty="0" smtClean="0">
                                <a:latin typeface="Cambria Math" charset="0"/>
                                <a:ea typeface="Courier" charset="0"/>
                                <a:cs typeface="Courier" charset="0"/>
                              </a:rPr>
                              <m:t>𝑟</m:t>
                            </m:r>
                            <m:r>
                              <a:rPr lang="en-US" sz="2400" i="1" dirty="0">
                                <a:latin typeface="Cambria Math" charset="0"/>
                                <a:ea typeface="Courier" charset="0"/>
                                <a:cs typeface="Courier" charset="0"/>
                              </a:rPr>
                              <m:t>𝑖𝑑𝑔𝑒</m:t>
                            </m:r>
                          </m:sub>
                        </m:sSub>
                      </m:e>
                    </m:d>
                  </m:oMath>
                </a14:m>
                <a:endParaRPr lang="en-US" sz="2400" dirty="0">
                  <a:latin typeface="Courier" charset="0"/>
                  <a:ea typeface="Courier" charset="0"/>
                  <a:cs typeface="Courier"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0715" y="1203158"/>
                <a:ext cx="10327008" cy="2111143"/>
              </a:xfrm>
              <a:blipFill rotWithShape="0">
                <a:blip r:embed="rId2"/>
                <a:stretch>
                  <a:fillRect l="-767" t="-22478" b="-14466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C616E8F-BF65-1643-9F00-FF84D0665BC6}" type="slidenum">
              <a:rPr lang="en-US" smtClean="0"/>
              <a:t>44</a:t>
            </a:fld>
            <a:endParaRPr lang="en-US"/>
          </a:p>
        </p:txBody>
      </p:sp>
    </p:spTree>
    <p:extLst>
      <p:ext uri="{BB962C8B-B14F-4D97-AF65-F5344CB8AC3E}">
        <p14:creationId xmlns:p14="http://schemas.microsoft.com/office/powerpoint/2010/main" val="982267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406303"/>
            <a:ext cx="6858000" cy="4572000"/>
          </a:xfrm>
          <a:prstGeom prst="rect">
            <a:avLst/>
          </a:prstGeom>
        </p:spPr>
      </p:pic>
      <p:sp>
        <p:nvSpPr>
          <p:cNvPr id="2" name="Title 1"/>
          <p:cNvSpPr>
            <a:spLocks noGrp="1"/>
          </p:cNvSpPr>
          <p:nvPr>
            <p:ph type="title"/>
          </p:nvPr>
        </p:nvSpPr>
        <p:spPr/>
        <p:txBody>
          <a:bodyPr/>
          <a:lstStyle/>
          <a:p>
            <a:r>
              <a:rPr lang="en-US" dirty="0"/>
              <a:t>Ridge regularization with </a:t>
            </a:r>
            <a:r>
              <a:rPr lang="en-US" b="1" dirty="0"/>
              <a:t>validation</a:t>
            </a:r>
            <a:r>
              <a:rPr lang="en-US" dirty="0"/>
              <a:t> only: step by step	</a:t>
            </a:r>
          </a:p>
        </p:txBody>
      </p:sp>
      <p:sp>
        <p:nvSpPr>
          <p:cNvPr id="4" name="Slide Number Placeholder 3"/>
          <p:cNvSpPr>
            <a:spLocks noGrp="1"/>
          </p:cNvSpPr>
          <p:nvPr>
            <p:ph type="sldNum" sz="quarter" idx="12"/>
          </p:nvPr>
        </p:nvSpPr>
        <p:spPr/>
        <p:txBody>
          <a:bodyPr/>
          <a:lstStyle/>
          <a:p>
            <a:fld id="{8C616E8F-BF65-1643-9F00-FF84D0665BC6}" type="slidenum">
              <a:rPr lang="en-US" smtClean="0"/>
              <a:t>45</a:t>
            </a:fld>
            <a:endParaRPr lang="en-US"/>
          </a:p>
        </p:txBody>
      </p:sp>
    </p:spTree>
    <p:extLst>
      <p:ext uri="{BB962C8B-B14F-4D97-AF65-F5344CB8AC3E}">
        <p14:creationId xmlns:p14="http://schemas.microsoft.com/office/powerpoint/2010/main" val="23677990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Lasso regularization with </a:t>
            </a:r>
            <a:r>
              <a:rPr lang="en-US" b="1" dirty="0"/>
              <a:t>validation</a:t>
            </a:r>
            <a:r>
              <a:rPr lang="en-US" dirty="0"/>
              <a:t> only: step by step	</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0715" y="1203158"/>
                <a:ext cx="10327008" cy="2111143"/>
              </a:xfrm>
            </p:spPr>
            <p:txBody>
              <a:bodyPr/>
              <a:lstStyle/>
              <a:p>
                <a:pPr marL="457200" indent="-457200">
                  <a:spcAft>
                    <a:spcPts val="600"/>
                  </a:spcAft>
                  <a:buFont typeface="+mj-lt"/>
                  <a:buAutoNum type="arabicPeriod"/>
                </a:pPr>
                <a:r>
                  <a:rPr lang="en-US" sz="2400" dirty="0">
                    <a:latin typeface="Courier" charset="0"/>
                    <a:ea typeface="Courier" charset="0"/>
                    <a:cs typeface="Courier" charset="0"/>
                  </a:rPr>
                  <a:t>split data into </a:t>
                </a:r>
                <a14:m>
                  <m:oMath xmlns:m="http://schemas.openxmlformats.org/officeDocument/2006/math">
                    <m:r>
                      <a:rPr lang="en-US" sz="2400" b="0" i="1" smtClean="0">
                        <a:latin typeface="Cambria Math" charset="0"/>
                        <a:ea typeface="Courier" charset="0"/>
                        <a:cs typeface="Courier" charset="0"/>
                      </a:rPr>
                      <m:t>{</m:t>
                    </m:r>
                    <m:sSub>
                      <m:sSubPr>
                        <m:ctrlPr>
                          <a:rPr lang="en-US" sz="2400" b="0" i="1" smtClean="0">
                            <a:latin typeface="Cambria Math" panose="02040503050406030204" pitchFamily="18" charset="0"/>
                            <a:ea typeface="Courier" charset="0"/>
                            <a:cs typeface="Courier" charset="0"/>
                          </a:rPr>
                        </m:ctrlPr>
                      </m:sSubPr>
                      <m:e>
                        <m:d>
                          <m:dPr>
                            <m:begChr m:val="{"/>
                            <m:endChr m:val="}"/>
                            <m:ctrlPr>
                              <a:rPr lang="en-US" sz="2400" b="0" i="1" smtClean="0">
                                <a:latin typeface="Cambria Math" panose="02040503050406030204" pitchFamily="18" charset="0"/>
                                <a:ea typeface="Courier" charset="0"/>
                                <a:cs typeface="Courier" charset="0"/>
                              </a:rPr>
                            </m:ctrlPr>
                          </m:dPr>
                          <m:e>
                            <m:r>
                              <a:rPr lang="en-US" sz="2400" b="0" i="1" smtClean="0">
                                <a:latin typeface="Cambria Math" charset="0"/>
                                <a:ea typeface="Courier" charset="0"/>
                                <a:cs typeface="Courier" charset="0"/>
                              </a:rPr>
                              <m:t>𝑋</m:t>
                            </m:r>
                            <m:r>
                              <a:rPr lang="en-US" sz="2400" b="0" i="1" smtClean="0">
                                <a:latin typeface="Cambria Math" charset="0"/>
                                <a:ea typeface="Courier" charset="0"/>
                                <a:cs typeface="Courier" charset="0"/>
                              </a:rPr>
                              <m:t>,</m:t>
                            </m:r>
                            <m:r>
                              <a:rPr lang="en-US" sz="2400" b="0" i="1" smtClean="0">
                                <a:latin typeface="Cambria Math" charset="0"/>
                                <a:ea typeface="Courier" charset="0"/>
                                <a:cs typeface="Courier" charset="0"/>
                              </a:rPr>
                              <m:t>𝑌</m:t>
                            </m:r>
                          </m:e>
                        </m:d>
                      </m:e>
                      <m:sub>
                        <m:r>
                          <a:rPr lang="en-US" sz="2400" b="0" i="1" smtClean="0">
                            <a:latin typeface="Cambria Math" charset="0"/>
                            <a:ea typeface="Courier" charset="0"/>
                            <a:cs typeface="Courier" charset="0"/>
                          </a:rPr>
                          <m:t>𝑡𝑟𝑎𝑖𝑛</m:t>
                        </m:r>
                      </m:sub>
                    </m:sSub>
                    <m:r>
                      <a:rPr lang="en-US" sz="2400" b="0" i="1" smtClean="0">
                        <a:latin typeface="Cambria Math" charset="0"/>
                        <a:ea typeface="Courier" charset="0"/>
                        <a:cs typeface="Courier" charset="0"/>
                      </a:rPr>
                      <m:t>,</m:t>
                    </m:r>
                    <m:sSub>
                      <m:sSubPr>
                        <m:ctrlPr>
                          <a:rPr lang="en-US" sz="2400" i="1">
                            <a:latin typeface="Cambria Math" panose="02040503050406030204" pitchFamily="18" charset="0"/>
                            <a:ea typeface="Courier" charset="0"/>
                            <a:cs typeface="Courier" charset="0"/>
                          </a:rPr>
                        </m:ctrlPr>
                      </m:sSubPr>
                      <m:e>
                        <m:d>
                          <m:dPr>
                            <m:begChr m:val="{"/>
                            <m:endChr m:val="}"/>
                            <m:ctrlPr>
                              <a:rPr lang="en-US" sz="2400" i="1">
                                <a:latin typeface="Cambria Math" panose="02040503050406030204" pitchFamily="18" charset="0"/>
                                <a:ea typeface="Courier" charset="0"/>
                                <a:cs typeface="Courier" charset="0"/>
                              </a:rPr>
                            </m:ctrlPr>
                          </m:dPr>
                          <m:e>
                            <m:r>
                              <a:rPr lang="en-US" sz="2400" i="1">
                                <a:latin typeface="Cambria Math" charset="0"/>
                                <a:ea typeface="Courier" charset="0"/>
                                <a:cs typeface="Courier" charset="0"/>
                              </a:rPr>
                              <m:t>𝑋</m:t>
                            </m:r>
                            <m:r>
                              <a:rPr lang="en-US" sz="2400" i="1">
                                <a:latin typeface="Cambria Math" charset="0"/>
                                <a:ea typeface="Courier" charset="0"/>
                                <a:cs typeface="Courier" charset="0"/>
                              </a:rPr>
                              <m:t>,</m:t>
                            </m:r>
                            <m:r>
                              <a:rPr lang="en-US" sz="2400" i="1">
                                <a:latin typeface="Cambria Math" charset="0"/>
                                <a:ea typeface="Courier" charset="0"/>
                                <a:cs typeface="Courier" charset="0"/>
                              </a:rPr>
                              <m:t>𝑌</m:t>
                            </m:r>
                          </m:e>
                        </m:d>
                      </m:e>
                      <m:sub>
                        <m:r>
                          <a:rPr lang="en-US" sz="2400" b="0" i="1" smtClean="0">
                            <a:latin typeface="Cambria Math" charset="0"/>
                            <a:ea typeface="Courier" charset="0"/>
                            <a:cs typeface="Courier" charset="0"/>
                          </a:rPr>
                          <m:t>𝑣𝑎𝑙𝑖𝑑𝑎𝑡𝑖𝑜𝑛</m:t>
                        </m:r>
                      </m:sub>
                    </m:sSub>
                    <m:r>
                      <a:rPr lang="en-US" sz="2400" i="1">
                        <a:latin typeface="Cambria Math" charset="0"/>
                        <a:ea typeface="Courier" charset="0"/>
                        <a:cs typeface="Courier" charset="0"/>
                      </a:rPr>
                      <m:t>,</m:t>
                    </m:r>
                    <m:sSub>
                      <m:sSubPr>
                        <m:ctrlPr>
                          <a:rPr lang="en-US" sz="2400" i="1">
                            <a:latin typeface="Cambria Math" panose="02040503050406030204" pitchFamily="18" charset="0"/>
                            <a:ea typeface="Courier" charset="0"/>
                            <a:cs typeface="Courier" charset="0"/>
                          </a:rPr>
                        </m:ctrlPr>
                      </m:sSubPr>
                      <m:e>
                        <m:d>
                          <m:dPr>
                            <m:begChr m:val="{"/>
                            <m:endChr m:val="}"/>
                            <m:ctrlPr>
                              <a:rPr lang="en-US" sz="2400" i="1">
                                <a:latin typeface="Cambria Math" panose="02040503050406030204" pitchFamily="18" charset="0"/>
                                <a:ea typeface="Courier" charset="0"/>
                                <a:cs typeface="Courier" charset="0"/>
                              </a:rPr>
                            </m:ctrlPr>
                          </m:dPr>
                          <m:e>
                            <m:r>
                              <a:rPr lang="en-US" sz="2400" i="1">
                                <a:latin typeface="Cambria Math" charset="0"/>
                                <a:ea typeface="Courier" charset="0"/>
                                <a:cs typeface="Courier" charset="0"/>
                              </a:rPr>
                              <m:t>𝑋</m:t>
                            </m:r>
                            <m:r>
                              <a:rPr lang="en-US" sz="2400" i="1">
                                <a:latin typeface="Cambria Math" charset="0"/>
                                <a:ea typeface="Courier" charset="0"/>
                                <a:cs typeface="Courier" charset="0"/>
                              </a:rPr>
                              <m:t>,</m:t>
                            </m:r>
                            <m:r>
                              <a:rPr lang="en-US" sz="2400" i="1">
                                <a:latin typeface="Cambria Math" charset="0"/>
                                <a:ea typeface="Courier" charset="0"/>
                                <a:cs typeface="Courier" charset="0"/>
                              </a:rPr>
                              <m:t>𝑌</m:t>
                            </m:r>
                          </m:e>
                        </m:d>
                      </m:e>
                      <m:sub>
                        <m:r>
                          <a:rPr lang="en-US" sz="2400" b="0" i="1" smtClean="0">
                            <a:latin typeface="Cambria Math" charset="0"/>
                            <a:ea typeface="Courier" charset="0"/>
                            <a:cs typeface="Courier" charset="0"/>
                          </a:rPr>
                          <m:t>𝑡𝑒𝑠𝑡</m:t>
                        </m:r>
                      </m:sub>
                    </m:sSub>
                    <m:r>
                      <a:rPr lang="en-US" sz="2400" b="0" i="1" smtClean="0">
                        <a:latin typeface="Cambria Math" charset="0"/>
                        <a:ea typeface="Courier" charset="0"/>
                        <a:cs typeface="Courier" charset="0"/>
                      </a:rPr>
                      <m:t>}</m:t>
                    </m:r>
                    <m:r>
                      <a:rPr lang="en-US" sz="2400" i="1">
                        <a:latin typeface="Cambria Math" charset="0"/>
                        <a:ea typeface="Courier" charset="0"/>
                        <a:cs typeface="Courier" charset="0"/>
                      </a:rPr>
                      <m:t> </m:t>
                    </m:r>
                  </m:oMath>
                </a14:m>
                <a:endParaRPr lang="en-US" sz="2400" dirty="0">
                  <a:latin typeface="Courier" charset="0"/>
                  <a:ea typeface="Courier" charset="0"/>
                  <a:cs typeface="Courier" charset="0"/>
                </a:endParaRPr>
              </a:p>
              <a:p>
                <a:pPr marL="457200" indent="-457200">
                  <a:spcAft>
                    <a:spcPts val="600"/>
                  </a:spcAft>
                  <a:buFont typeface="+mj-lt"/>
                  <a:buAutoNum type="arabicPeriod"/>
                </a:pPr>
                <a:r>
                  <a:rPr lang="en-US" sz="2400" dirty="0">
                    <a:latin typeface="Courier" charset="0"/>
                    <a:ea typeface="Courier" charset="0"/>
                    <a:cs typeface="Courier" charset="0"/>
                  </a:rPr>
                  <a:t>for</a:t>
                </a:r>
                <a:r>
                  <a:rPr lang="en-US" sz="2400" dirty="0"/>
                  <a:t> </a:t>
                </a:r>
                <a14:m>
                  <m:oMath xmlns:m="http://schemas.openxmlformats.org/officeDocument/2006/math">
                    <m:r>
                      <a:rPr lang="en-US" sz="2400" b="0" i="1" smtClean="0">
                        <a:latin typeface="Cambria Math" charset="0"/>
                      </a:rPr>
                      <m:t>𝜆</m:t>
                    </m:r>
                    <m:r>
                      <a:rPr lang="en-US" sz="2400" b="0" i="1" smtClean="0">
                        <a:latin typeface="Cambria Math" charset="0"/>
                      </a:rPr>
                      <m:t> </m:t>
                    </m:r>
                    <m:r>
                      <m:rPr>
                        <m:sty m:val="p"/>
                      </m:rPr>
                      <a:rPr lang="en-US" sz="2400" b="0" i="0" smtClean="0">
                        <a:latin typeface="Cambria Math" charset="0"/>
                        <a:ea typeface="Courier" charset="0"/>
                        <a:cs typeface="Courier" charset="0"/>
                      </a:rPr>
                      <m:t>in</m:t>
                    </m:r>
                    <m:r>
                      <a:rPr lang="en-US" sz="2400" b="0" i="1" smtClean="0">
                        <a:latin typeface="Cambria Math" charset="0"/>
                      </a:rPr>
                      <m:t> </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𝜆</m:t>
                            </m:r>
                          </m:e>
                          <m:sub>
                            <m:r>
                              <a:rPr lang="en-US" sz="2400" b="0" i="1" smtClean="0">
                                <a:latin typeface="Cambria Math" charset="0"/>
                              </a:rPr>
                              <m:t>𝑚𝑖𝑛</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𝜆</m:t>
                            </m:r>
                          </m:e>
                          <m:sub>
                            <m:r>
                              <a:rPr lang="en-US" sz="2400" b="0" i="1" smtClean="0">
                                <a:latin typeface="Cambria Math" charset="0"/>
                              </a:rPr>
                              <m:t>𝑚𝑎𝑥</m:t>
                            </m:r>
                          </m:sub>
                        </m:sSub>
                      </m:e>
                    </m:d>
                    <m:r>
                      <a:rPr lang="en-US" sz="2400" b="0" i="1" smtClean="0">
                        <a:latin typeface="Cambria Math" charset="0"/>
                      </a:rPr>
                      <m:t>: </m:t>
                    </m:r>
                  </m:oMath>
                </a14:m>
                <a:endParaRPr lang="en-US" sz="2400" b="0" dirty="0"/>
              </a:p>
              <a:p>
                <a:pPr marL="1200120" lvl="1" indent="-457200">
                  <a:spcAft>
                    <a:spcPts val="600"/>
                  </a:spcAft>
                  <a:buFont typeface="+mj-lt"/>
                  <a:buAutoNum type="alphaUcPeriod"/>
                </a:pPr>
                <a:r>
                  <a:rPr lang="en-US" dirty="0">
                    <a:latin typeface="Courier" charset="0"/>
                    <a:ea typeface="Courier" charset="0"/>
                    <a:cs typeface="Courier" charset="0"/>
                  </a:rPr>
                  <a:t>determine the </a:t>
                </a:r>
                <a14:m>
                  <m:oMath xmlns:m="http://schemas.openxmlformats.org/officeDocument/2006/math">
                    <m:r>
                      <a:rPr lang="en-US" b="0" i="1" smtClean="0">
                        <a:latin typeface="Cambria Math" charset="0"/>
                        <a:ea typeface="Courier" charset="0"/>
                        <a:cs typeface="Courier" charset="0"/>
                      </a:rPr>
                      <m:t>𝛽</m:t>
                    </m:r>
                  </m:oMath>
                </a14:m>
                <a:r>
                  <a:rPr lang="en-US" dirty="0">
                    <a:latin typeface="Courier" charset="0"/>
                    <a:ea typeface="Courier" charset="0"/>
                    <a:cs typeface="Courier" charset="0"/>
                  </a:rPr>
                  <a:t> that minimizes the </a:t>
                </a:r>
                <a14:m>
                  <m:oMath xmlns:m="http://schemas.openxmlformats.org/officeDocument/2006/math">
                    <m:sSub>
                      <m:sSubPr>
                        <m:ctrlPr>
                          <a:rPr lang="en-US" b="0" i="1" smtClean="0">
                            <a:latin typeface="Cambria Math" panose="02040503050406030204" pitchFamily="18" charset="0"/>
                            <a:ea typeface="Courier" charset="0"/>
                            <a:cs typeface="Courier" charset="0"/>
                          </a:rPr>
                        </m:ctrlPr>
                      </m:sSubPr>
                      <m:e>
                        <m:r>
                          <a:rPr lang="en-US" b="0" i="1" smtClean="0">
                            <a:latin typeface="Cambria Math" charset="0"/>
                            <a:ea typeface="Courier" charset="0"/>
                            <a:cs typeface="Courier" charset="0"/>
                          </a:rPr>
                          <m:t>𝐿</m:t>
                        </m:r>
                      </m:e>
                      <m:sub>
                        <m:r>
                          <a:rPr lang="en-US" b="0" i="1" smtClean="0">
                            <a:latin typeface="Cambria Math" charset="0"/>
                            <a:ea typeface="Courier" charset="0"/>
                            <a:cs typeface="Courier" charset="0"/>
                          </a:rPr>
                          <m:t>𝑙𝑎𝑠𝑠𝑜</m:t>
                        </m:r>
                      </m:sub>
                    </m:sSub>
                  </m:oMath>
                </a14:m>
                <a:r>
                  <a:rPr lang="en-US" dirty="0">
                    <a:latin typeface="Courier" charset="0"/>
                    <a:ea typeface="Courier" charset="0"/>
                    <a:cs typeface="Courier" charset="0"/>
                  </a:rPr>
                  <a:t>, </a:t>
                </a:r>
                <a14:m>
                  <m:oMath xmlns:m="http://schemas.openxmlformats.org/officeDocument/2006/math">
                    <m:sSub>
                      <m:sSubPr>
                        <m:ctrlPr>
                          <a:rPr lang="en-US" b="0" i="1" dirty="0" smtClean="0">
                            <a:latin typeface="Cambria Math" panose="02040503050406030204" pitchFamily="18" charset="0"/>
                            <a:ea typeface="Courier" charset="0"/>
                            <a:cs typeface="Courier" charset="0"/>
                          </a:rPr>
                        </m:ctrlPr>
                      </m:sSubPr>
                      <m:e>
                        <m:acc>
                          <m:accPr>
                            <m:chr m:val="̂"/>
                            <m:ctrlPr>
                              <a:rPr lang="en-US" b="0" i="1" smtClean="0">
                                <a:latin typeface="Cambria Math" panose="02040503050406030204" pitchFamily="18" charset="0"/>
                                <a:ea typeface="Courier" charset="0"/>
                                <a:cs typeface="Courier" charset="0"/>
                              </a:rPr>
                            </m:ctrlPr>
                          </m:accPr>
                          <m:e>
                            <m:r>
                              <a:rPr lang="en-US" b="0" i="1" smtClean="0">
                                <a:latin typeface="Cambria Math" charset="0"/>
                                <a:ea typeface="Courier" charset="0"/>
                                <a:cs typeface="Courier" charset="0"/>
                              </a:rPr>
                              <m:t>𝛽</m:t>
                            </m:r>
                          </m:e>
                        </m:acc>
                      </m:e>
                      <m:sub>
                        <m:r>
                          <a:rPr lang="en-US" b="0" i="1" dirty="0" smtClean="0">
                            <a:latin typeface="Cambria Math" charset="0"/>
                            <a:ea typeface="Courier" charset="0"/>
                            <a:cs typeface="Courier" charset="0"/>
                          </a:rPr>
                          <m:t>𝑙𝑎𝑠𝑠𝑜</m:t>
                        </m:r>
                      </m:sub>
                    </m:sSub>
                    <m:d>
                      <m:dPr>
                        <m:ctrlPr>
                          <a:rPr lang="en-US" b="0" i="1" dirty="0" smtClean="0">
                            <a:latin typeface="Cambria Math" panose="02040503050406030204" pitchFamily="18" charset="0"/>
                            <a:ea typeface="Courier" charset="0"/>
                            <a:cs typeface="Courier" charset="0"/>
                          </a:rPr>
                        </m:ctrlPr>
                      </m:dPr>
                      <m:e>
                        <m:r>
                          <a:rPr lang="en-US" b="0" i="1" dirty="0" smtClean="0">
                            <a:latin typeface="Cambria Math" charset="0"/>
                            <a:ea typeface="Courier" charset="0"/>
                            <a:cs typeface="Courier" charset="0"/>
                          </a:rPr>
                          <m:t>𝜆</m:t>
                        </m:r>
                      </m:e>
                    </m:d>
                  </m:oMath>
                </a14:m>
                <a:r>
                  <a:rPr lang="en-US" dirty="0"/>
                  <a:t>, using the train data. </a:t>
                </a:r>
                <a:r>
                  <a:rPr lang="en-US" b="1" dirty="0"/>
                  <a:t>This is done using a numerical solver. </a:t>
                </a:r>
              </a:p>
              <a:p>
                <a:pPr marL="1200120" lvl="1" indent="-457200">
                  <a:spcAft>
                    <a:spcPts val="600"/>
                  </a:spcAft>
                  <a:buFont typeface="+mj-lt"/>
                  <a:buAutoNum type="alphaUcPeriod"/>
                </a:pPr>
                <a:r>
                  <a:rPr lang="en-US" sz="2400" dirty="0">
                    <a:latin typeface="Courier" charset="0"/>
                    <a:ea typeface="Courier" charset="0"/>
                    <a:cs typeface="Courier" charset="0"/>
                  </a:rPr>
                  <a:t>record</a:t>
                </a:r>
                <a:r>
                  <a:rPr lang="en-US" sz="2400" dirty="0"/>
                  <a:t>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charset="0"/>
                          </a:rPr>
                          <m:t>𝐿</m:t>
                        </m:r>
                      </m:e>
                      <m:sub>
                        <m:r>
                          <a:rPr lang="en-US" sz="2400" b="0" i="1" smtClean="0">
                            <a:latin typeface="Cambria Math" charset="0"/>
                          </a:rPr>
                          <m:t>𝑀𝑆𝐸</m:t>
                        </m:r>
                      </m:sub>
                      <m:sup/>
                    </m:sSubSup>
                    <m:d>
                      <m:dPr>
                        <m:ctrlPr>
                          <a:rPr lang="en-US" sz="2400" b="0" i="1" smtClean="0">
                            <a:latin typeface="Cambria Math" panose="02040503050406030204" pitchFamily="18" charset="0"/>
                          </a:rPr>
                        </m:ctrlPr>
                      </m:dPr>
                      <m:e>
                        <m:r>
                          <a:rPr lang="en-US" sz="2400" b="0" i="1" smtClean="0">
                            <a:latin typeface="Cambria Math" charset="0"/>
                          </a:rPr>
                          <m:t>𝜆</m:t>
                        </m:r>
                      </m:e>
                    </m:d>
                  </m:oMath>
                </a14:m>
                <a:r>
                  <a:rPr lang="en-US" sz="2400" dirty="0"/>
                  <a:t> </a:t>
                </a:r>
                <a:r>
                  <a:rPr lang="en-US" sz="2400" dirty="0">
                    <a:latin typeface="Courier" charset="0"/>
                    <a:ea typeface="Courier" charset="0"/>
                    <a:cs typeface="Courier" charset="0"/>
                  </a:rPr>
                  <a:t>using validation data</a:t>
                </a:r>
              </a:p>
              <a:p>
                <a:pPr marL="457200" indent="-457200">
                  <a:spcAft>
                    <a:spcPts val="600"/>
                  </a:spcAft>
                  <a:buFont typeface="+mj-lt"/>
                  <a:buAutoNum type="arabicPeriod"/>
                </a:pPr>
                <a:r>
                  <a:rPr lang="en-US" sz="2400" dirty="0">
                    <a:latin typeface="Courier" charset="0"/>
                    <a:ea typeface="Courier" charset="0"/>
                    <a:cs typeface="Courier" charset="0"/>
                  </a:rPr>
                  <a:t>select</a:t>
                </a:r>
                <a:r>
                  <a:rPr lang="en-US" sz="2400" dirty="0"/>
                  <a:t> the </a:t>
                </a:r>
                <a14:m>
                  <m:oMath xmlns:m="http://schemas.openxmlformats.org/officeDocument/2006/math">
                    <m:r>
                      <a:rPr lang="en-US" sz="2400" b="0" i="1" dirty="0" smtClean="0">
                        <a:latin typeface="Cambria Math" charset="0"/>
                      </a:rPr>
                      <m:t>𝜆</m:t>
                    </m:r>
                    <m:r>
                      <a:rPr lang="en-US" sz="2400" i="1" dirty="0" smtClean="0">
                        <a:latin typeface="Cambria Math" charset="0"/>
                      </a:rPr>
                      <m:t> </m:t>
                    </m:r>
                  </m:oMath>
                </a14:m>
                <a:r>
                  <a:rPr lang="en-US" sz="2400" dirty="0"/>
                  <a:t>that minimizes the loss on the validation data,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           </m:t>
                        </m:r>
                        <m:r>
                          <a:rPr lang="en-US" sz="2400" i="1">
                            <a:latin typeface="Cambria Math" charset="0"/>
                          </a:rPr>
                          <m:t>𝜆</m:t>
                        </m:r>
                      </m:e>
                      <m:sub>
                        <m:r>
                          <a:rPr lang="en-US" sz="2400" b="0" i="1" smtClean="0">
                            <a:latin typeface="Cambria Math" charset="0"/>
                          </a:rPr>
                          <m:t>𝑙𝑎𝑠𝑠𝑜</m:t>
                        </m:r>
                      </m:sub>
                    </m:sSub>
                    <m:r>
                      <a:rPr lang="en-US" sz="2400" b="0" i="0" smtClean="0">
                        <a:latin typeface="Cambria Math" charset="0"/>
                      </a:rPr>
                      <m:t>=</m:t>
                    </m:r>
                    <m:sSub>
                      <m:sSubPr>
                        <m:ctrlPr>
                          <a:rPr lang="en-US" sz="2400" b="0" i="1" smtClean="0">
                            <a:latin typeface="Cambria Math" panose="02040503050406030204" pitchFamily="18" charset="0"/>
                          </a:rPr>
                        </m:ctrlPr>
                      </m:sSubPr>
                      <m:e>
                        <m:r>
                          <m:rPr>
                            <m:sty m:val="p"/>
                          </m:rPr>
                          <a:rPr lang="en-US" sz="2400" b="0" i="0" smtClean="0">
                            <a:latin typeface="Cambria Math" charset="0"/>
                          </a:rPr>
                          <m:t>argmin</m:t>
                        </m:r>
                      </m:e>
                      <m:sub>
                        <m:r>
                          <a:rPr lang="en-US" sz="2400" b="0" i="1" smtClean="0">
                            <a:latin typeface="Cambria Math" charset="0"/>
                          </a:rPr>
                          <m:t>𝜆</m:t>
                        </m:r>
                      </m:sub>
                    </m:sSub>
                    <m:r>
                      <a:rPr lang="en-US" sz="2400" b="0" i="0" smtClean="0">
                        <a:latin typeface="Cambria Math" charset="0"/>
                      </a:rPr>
                      <m:t> </m:t>
                    </m:r>
                    <m:sSubSup>
                      <m:sSubSupPr>
                        <m:ctrlPr>
                          <a:rPr lang="en-US" sz="2400" i="1">
                            <a:latin typeface="Cambria Math" panose="02040503050406030204" pitchFamily="18" charset="0"/>
                          </a:rPr>
                        </m:ctrlPr>
                      </m:sSubSupPr>
                      <m:e>
                        <m:r>
                          <a:rPr lang="en-US" sz="2400" i="1">
                            <a:latin typeface="Cambria Math" charset="0"/>
                          </a:rPr>
                          <m:t>𝐿</m:t>
                        </m:r>
                      </m:e>
                      <m:sub>
                        <m:r>
                          <a:rPr lang="en-US" sz="2400" i="1">
                            <a:latin typeface="Cambria Math" charset="0"/>
                          </a:rPr>
                          <m:t>𝑀𝑆𝐸</m:t>
                        </m:r>
                      </m:sub>
                      <m:sup/>
                    </m:sSubSup>
                    <m:d>
                      <m:dPr>
                        <m:ctrlPr>
                          <a:rPr lang="en-US" sz="2400" i="1">
                            <a:latin typeface="Cambria Math" panose="02040503050406030204" pitchFamily="18" charset="0"/>
                          </a:rPr>
                        </m:ctrlPr>
                      </m:dPr>
                      <m:e>
                        <m:r>
                          <a:rPr lang="en-US" sz="2400" i="1">
                            <a:latin typeface="Cambria Math" charset="0"/>
                          </a:rPr>
                          <m:t>𝜆</m:t>
                        </m:r>
                      </m:e>
                    </m:d>
                  </m:oMath>
                </a14:m>
                <a:r>
                  <a:rPr lang="en-US" sz="2400" dirty="0"/>
                  <a:t> </a:t>
                </a:r>
              </a:p>
              <a:p>
                <a:pPr marL="457200" indent="-457200">
                  <a:spcAft>
                    <a:spcPts val="600"/>
                  </a:spcAft>
                  <a:buFont typeface="+mj-lt"/>
                  <a:buAutoNum type="arabicPeriod"/>
                </a:pPr>
                <a:r>
                  <a:rPr lang="en-US" sz="2400" dirty="0">
                    <a:latin typeface="Courier" charset="0"/>
                    <a:ea typeface="Courier" charset="0"/>
                    <a:cs typeface="Courier" charset="0"/>
                  </a:rPr>
                  <a:t>Refit the model using both </a:t>
                </a:r>
                <a:r>
                  <a:rPr lang="en-US" sz="2400" dirty="0"/>
                  <a:t>train and validation data, </a:t>
                </a:r>
                <a:r>
                  <a:rPr lang="en-US" sz="2400" dirty="0">
                    <a:latin typeface="Courier" charset="0"/>
                    <a:ea typeface="Courier" charset="0"/>
                    <a:cs typeface="Courier" charset="0"/>
                  </a:rPr>
                  <a:t> </a:t>
                </a:r>
                <a14:m>
                  <m:oMath xmlns:m="http://schemas.openxmlformats.org/officeDocument/2006/math">
                    <m:r>
                      <a:rPr lang="en-US" sz="2400" i="1">
                        <a:latin typeface="Cambria Math" charset="0"/>
                        <a:ea typeface="Courier" charset="0"/>
                        <a:cs typeface="Courier" charset="0"/>
                      </a:rPr>
                      <m:t>{</m:t>
                    </m:r>
                    <m:sSub>
                      <m:sSubPr>
                        <m:ctrlPr>
                          <a:rPr lang="en-US" sz="2400" i="1">
                            <a:latin typeface="Cambria Math" panose="02040503050406030204" pitchFamily="18" charset="0"/>
                            <a:ea typeface="Courier" charset="0"/>
                            <a:cs typeface="Courier" charset="0"/>
                          </a:rPr>
                        </m:ctrlPr>
                      </m:sSubPr>
                      <m:e>
                        <m:d>
                          <m:dPr>
                            <m:begChr m:val="{"/>
                            <m:endChr m:val="}"/>
                            <m:ctrlPr>
                              <a:rPr lang="en-US" sz="2400" i="1">
                                <a:latin typeface="Cambria Math" panose="02040503050406030204" pitchFamily="18" charset="0"/>
                                <a:ea typeface="Courier" charset="0"/>
                                <a:cs typeface="Courier" charset="0"/>
                              </a:rPr>
                            </m:ctrlPr>
                          </m:dPr>
                          <m:e>
                            <m:r>
                              <a:rPr lang="en-US" sz="2400" i="1">
                                <a:latin typeface="Cambria Math" charset="0"/>
                                <a:ea typeface="Courier" charset="0"/>
                                <a:cs typeface="Courier" charset="0"/>
                              </a:rPr>
                              <m:t>𝑋</m:t>
                            </m:r>
                            <m:r>
                              <a:rPr lang="en-US" sz="2400" i="1">
                                <a:latin typeface="Cambria Math" charset="0"/>
                                <a:ea typeface="Courier" charset="0"/>
                                <a:cs typeface="Courier" charset="0"/>
                              </a:rPr>
                              <m:t>,</m:t>
                            </m:r>
                            <m:r>
                              <a:rPr lang="en-US" sz="2400" i="1">
                                <a:latin typeface="Cambria Math" charset="0"/>
                                <a:ea typeface="Courier" charset="0"/>
                                <a:cs typeface="Courier" charset="0"/>
                              </a:rPr>
                              <m:t>𝑌</m:t>
                            </m:r>
                          </m:e>
                        </m:d>
                      </m:e>
                      <m:sub>
                        <m:r>
                          <a:rPr lang="en-US" sz="2400" i="1">
                            <a:latin typeface="Cambria Math" charset="0"/>
                            <a:ea typeface="Courier" charset="0"/>
                            <a:cs typeface="Courier" charset="0"/>
                          </a:rPr>
                          <m:t>𝑡𝑟𝑎𝑖𝑛</m:t>
                        </m:r>
                      </m:sub>
                    </m:sSub>
                    <m:r>
                      <a:rPr lang="en-US" sz="2400" i="1">
                        <a:latin typeface="Cambria Math" charset="0"/>
                        <a:ea typeface="Courier" charset="0"/>
                        <a:cs typeface="Courier" charset="0"/>
                      </a:rPr>
                      <m:t>,</m:t>
                    </m:r>
                    <m:sSub>
                      <m:sSubPr>
                        <m:ctrlPr>
                          <a:rPr lang="en-US" sz="2400" i="1">
                            <a:latin typeface="Cambria Math" panose="02040503050406030204" pitchFamily="18" charset="0"/>
                            <a:ea typeface="Courier" charset="0"/>
                            <a:cs typeface="Courier" charset="0"/>
                          </a:rPr>
                        </m:ctrlPr>
                      </m:sSubPr>
                      <m:e>
                        <m:d>
                          <m:dPr>
                            <m:begChr m:val="{"/>
                            <m:endChr m:val="}"/>
                            <m:ctrlPr>
                              <a:rPr lang="en-US" sz="2400" i="1">
                                <a:latin typeface="Cambria Math" panose="02040503050406030204" pitchFamily="18" charset="0"/>
                                <a:ea typeface="Courier" charset="0"/>
                                <a:cs typeface="Courier" charset="0"/>
                              </a:rPr>
                            </m:ctrlPr>
                          </m:dPr>
                          <m:e>
                            <m:r>
                              <a:rPr lang="en-US" sz="2400" i="1">
                                <a:latin typeface="Cambria Math" charset="0"/>
                                <a:ea typeface="Courier" charset="0"/>
                                <a:cs typeface="Courier" charset="0"/>
                              </a:rPr>
                              <m:t>𝑋</m:t>
                            </m:r>
                            <m:r>
                              <a:rPr lang="en-US" sz="2400" i="1">
                                <a:latin typeface="Cambria Math" charset="0"/>
                                <a:ea typeface="Courier" charset="0"/>
                                <a:cs typeface="Courier" charset="0"/>
                              </a:rPr>
                              <m:t>,</m:t>
                            </m:r>
                            <m:r>
                              <a:rPr lang="en-US" sz="2400" i="1">
                                <a:latin typeface="Cambria Math" charset="0"/>
                                <a:ea typeface="Courier" charset="0"/>
                                <a:cs typeface="Courier" charset="0"/>
                              </a:rPr>
                              <m:t>𝑌</m:t>
                            </m:r>
                          </m:e>
                        </m:d>
                      </m:e>
                      <m:sub>
                        <m:r>
                          <a:rPr lang="en-US" sz="2400" i="1">
                            <a:latin typeface="Cambria Math" charset="0"/>
                            <a:ea typeface="Courier" charset="0"/>
                            <a:cs typeface="Courier" charset="0"/>
                          </a:rPr>
                          <m:t>𝑣𝑎𝑙𝑖𝑑𝑎𝑡𝑖𝑜𝑛</m:t>
                        </m:r>
                      </m:sub>
                    </m:sSub>
                  </m:oMath>
                </a14:m>
                <a:r>
                  <a:rPr lang="en-US" sz="2400" dirty="0"/>
                  <a:t> },  resulting to </a:t>
                </a:r>
                <a14:m>
                  <m:oMath xmlns:m="http://schemas.openxmlformats.org/officeDocument/2006/math">
                    <m:sSub>
                      <m:sSubPr>
                        <m:ctrlPr>
                          <a:rPr lang="en-US" sz="2400" i="1" dirty="0">
                            <a:latin typeface="Cambria Math" panose="02040503050406030204" pitchFamily="18" charset="0"/>
                            <a:ea typeface="Courier" charset="0"/>
                            <a:cs typeface="Courier" charset="0"/>
                          </a:rPr>
                        </m:ctrlPr>
                      </m:sSubPr>
                      <m:e>
                        <m:acc>
                          <m:accPr>
                            <m:chr m:val="̂"/>
                            <m:ctrlPr>
                              <a:rPr lang="en-US" sz="2400" i="1">
                                <a:latin typeface="Cambria Math" panose="02040503050406030204" pitchFamily="18" charset="0"/>
                                <a:ea typeface="Courier" charset="0"/>
                                <a:cs typeface="Courier" charset="0"/>
                              </a:rPr>
                            </m:ctrlPr>
                          </m:accPr>
                          <m:e>
                            <m:r>
                              <a:rPr lang="en-US" sz="2400" i="1">
                                <a:latin typeface="Cambria Math" charset="0"/>
                                <a:ea typeface="Courier" charset="0"/>
                                <a:cs typeface="Courier" charset="0"/>
                              </a:rPr>
                              <m:t>𝛽</m:t>
                            </m:r>
                          </m:e>
                        </m:acc>
                      </m:e>
                      <m:sub>
                        <m:r>
                          <a:rPr lang="en-US" sz="2400" i="1">
                            <a:latin typeface="Cambria Math" charset="0"/>
                            <a:ea typeface="Courier" charset="0"/>
                            <a:cs typeface="Courier" charset="0"/>
                          </a:rPr>
                          <m:t>𝑙𝑎𝑠𝑠𝑜</m:t>
                        </m:r>
                      </m:sub>
                    </m:sSub>
                    <m:d>
                      <m:dPr>
                        <m:ctrlPr>
                          <a:rPr lang="en-US" sz="2400" i="1" dirty="0">
                            <a:latin typeface="Cambria Math" panose="02040503050406030204" pitchFamily="18" charset="0"/>
                            <a:ea typeface="Courier" charset="0"/>
                            <a:cs typeface="Courier" charset="0"/>
                          </a:rPr>
                        </m:ctrlPr>
                      </m:dPr>
                      <m:e>
                        <m:sSub>
                          <m:sSubPr>
                            <m:ctrlPr>
                              <a:rPr lang="en-US" sz="2400" b="0" i="1" dirty="0" smtClean="0">
                                <a:latin typeface="Cambria Math" panose="02040503050406030204" pitchFamily="18" charset="0"/>
                                <a:ea typeface="Courier" charset="0"/>
                                <a:cs typeface="Courier" charset="0"/>
                              </a:rPr>
                            </m:ctrlPr>
                          </m:sSubPr>
                          <m:e>
                            <m:r>
                              <a:rPr lang="en-US" sz="2400" i="1" dirty="0">
                                <a:latin typeface="Cambria Math" charset="0"/>
                                <a:ea typeface="Courier" charset="0"/>
                                <a:cs typeface="Courier" charset="0"/>
                              </a:rPr>
                              <m:t>𝜆</m:t>
                            </m:r>
                          </m:e>
                          <m:sub>
                            <m:r>
                              <a:rPr lang="en-US" sz="2400" b="0" i="1" dirty="0" smtClean="0">
                                <a:latin typeface="Cambria Math" charset="0"/>
                                <a:ea typeface="Courier" charset="0"/>
                                <a:cs typeface="Courier" charset="0"/>
                              </a:rPr>
                              <m:t>𝑙𝑎𝑠𝑠𝑜</m:t>
                            </m:r>
                          </m:sub>
                        </m:sSub>
                      </m:e>
                    </m:d>
                  </m:oMath>
                </a14:m>
                <a:endParaRPr lang="en-US" sz="2400" dirty="0"/>
              </a:p>
              <a:p>
                <a:pPr marL="457200" indent="-457200">
                  <a:spcAft>
                    <a:spcPts val="600"/>
                  </a:spcAft>
                  <a:buFont typeface="+mj-lt"/>
                  <a:buAutoNum type="arabicPeriod"/>
                </a:pPr>
                <a:r>
                  <a:rPr lang="en-US" sz="2400" dirty="0">
                    <a:latin typeface="Courier" charset="0"/>
                    <a:ea typeface="Courier" charset="0"/>
                    <a:cs typeface="Courier" charset="0"/>
                  </a:rPr>
                  <a:t>report MSE or R</a:t>
                </a:r>
                <a:r>
                  <a:rPr lang="en-US" sz="2400" baseline="30000" dirty="0">
                    <a:latin typeface="Courier" charset="0"/>
                    <a:ea typeface="Courier" charset="0"/>
                    <a:cs typeface="Courier" charset="0"/>
                  </a:rPr>
                  <a:t>2 </a:t>
                </a:r>
                <a:r>
                  <a:rPr lang="en-US" sz="2400" dirty="0">
                    <a:latin typeface="Courier" charset="0"/>
                    <a:ea typeface="Courier" charset="0"/>
                    <a:cs typeface="Courier" charset="0"/>
                  </a:rPr>
                  <a:t>on </a:t>
                </a:r>
                <a14:m>
                  <m:oMath xmlns:m="http://schemas.openxmlformats.org/officeDocument/2006/math">
                    <m:sSub>
                      <m:sSubPr>
                        <m:ctrlPr>
                          <a:rPr lang="en-US" sz="2400" i="1">
                            <a:latin typeface="Cambria Math" panose="02040503050406030204" pitchFamily="18" charset="0"/>
                            <a:ea typeface="Courier" charset="0"/>
                            <a:cs typeface="Courier" charset="0"/>
                          </a:rPr>
                        </m:ctrlPr>
                      </m:sSubPr>
                      <m:e>
                        <m:d>
                          <m:dPr>
                            <m:begChr m:val="{"/>
                            <m:endChr m:val="}"/>
                            <m:ctrlPr>
                              <a:rPr lang="en-US" sz="2400" i="1">
                                <a:latin typeface="Cambria Math" panose="02040503050406030204" pitchFamily="18" charset="0"/>
                                <a:ea typeface="Courier" charset="0"/>
                                <a:cs typeface="Courier" charset="0"/>
                              </a:rPr>
                            </m:ctrlPr>
                          </m:dPr>
                          <m:e>
                            <m:r>
                              <a:rPr lang="en-US" sz="2400" i="1">
                                <a:latin typeface="Cambria Math" charset="0"/>
                                <a:ea typeface="Courier" charset="0"/>
                                <a:cs typeface="Courier" charset="0"/>
                              </a:rPr>
                              <m:t>𝑋</m:t>
                            </m:r>
                            <m:r>
                              <a:rPr lang="en-US" sz="2400" i="1">
                                <a:latin typeface="Cambria Math" charset="0"/>
                                <a:ea typeface="Courier" charset="0"/>
                                <a:cs typeface="Courier" charset="0"/>
                              </a:rPr>
                              <m:t>,</m:t>
                            </m:r>
                            <m:r>
                              <a:rPr lang="en-US" sz="2400" i="1">
                                <a:latin typeface="Cambria Math" charset="0"/>
                                <a:ea typeface="Courier" charset="0"/>
                                <a:cs typeface="Courier" charset="0"/>
                              </a:rPr>
                              <m:t>𝑌</m:t>
                            </m:r>
                          </m:e>
                        </m:d>
                      </m:e>
                      <m:sub>
                        <m:r>
                          <a:rPr lang="en-US" sz="2400" i="1">
                            <a:latin typeface="Cambria Math" charset="0"/>
                            <a:ea typeface="Courier" charset="0"/>
                            <a:cs typeface="Courier" charset="0"/>
                          </a:rPr>
                          <m:t>𝑡𝑒𝑠𝑡</m:t>
                        </m:r>
                      </m:sub>
                    </m:sSub>
                  </m:oMath>
                </a14:m>
                <a:r>
                  <a:rPr lang="en-US" sz="2400" dirty="0">
                    <a:latin typeface="Courier" charset="0"/>
                    <a:ea typeface="Courier" charset="0"/>
                    <a:cs typeface="Courier" charset="0"/>
                  </a:rPr>
                  <a:t> given the </a:t>
                </a:r>
                <a14:m>
                  <m:oMath xmlns:m="http://schemas.openxmlformats.org/officeDocument/2006/math">
                    <m:sSub>
                      <m:sSubPr>
                        <m:ctrlPr>
                          <a:rPr lang="en-US" sz="2400" i="1" dirty="0">
                            <a:latin typeface="Cambria Math" panose="02040503050406030204" pitchFamily="18" charset="0"/>
                            <a:ea typeface="Courier" charset="0"/>
                            <a:cs typeface="Courier" charset="0"/>
                          </a:rPr>
                        </m:ctrlPr>
                      </m:sSubPr>
                      <m:e>
                        <m:acc>
                          <m:accPr>
                            <m:chr m:val="̂"/>
                            <m:ctrlPr>
                              <a:rPr lang="en-US" sz="2400" i="1">
                                <a:latin typeface="Cambria Math" panose="02040503050406030204" pitchFamily="18" charset="0"/>
                                <a:ea typeface="Courier" charset="0"/>
                                <a:cs typeface="Courier" charset="0"/>
                              </a:rPr>
                            </m:ctrlPr>
                          </m:accPr>
                          <m:e>
                            <m:r>
                              <a:rPr lang="en-US" sz="2400" i="1">
                                <a:latin typeface="Cambria Math" charset="0"/>
                                <a:ea typeface="Courier" charset="0"/>
                                <a:cs typeface="Courier" charset="0"/>
                              </a:rPr>
                              <m:t>𝛽</m:t>
                            </m:r>
                          </m:e>
                        </m:acc>
                      </m:e>
                      <m:sub>
                        <m:r>
                          <a:rPr lang="en-US" sz="2400" b="0" i="1" smtClean="0">
                            <a:latin typeface="Cambria Math" charset="0"/>
                            <a:ea typeface="Courier" charset="0"/>
                            <a:cs typeface="Courier" charset="0"/>
                          </a:rPr>
                          <m:t>𝑙𝑎𝑠𝑠𝑜</m:t>
                        </m:r>
                      </m:sub>
                    </m:sSub>
                    <m:d>
                      <m:dPr>
                        <m:ctrlPr>
                          <a:rPr lang="en-US" sz="2400" i="1" dirty="0">
                            <a:latin typeface="Cambria Math" panose="02040503050406030204" pitchFamily="18" charset="0"/>
                            <a:ea typeface="Courier" charset="0"/>
                            <a:cs typeface="Courier" charset="0"/>
                          </a:rPr>
                        </m:ctrlPr>
                      </m:dPr>
                      <m:e>
                        <m:sSub>
                          <m:sSubPr>
                            <m:ctrlPr>
                              <a:rPr lang="en-US" sz="2400" i="1" dirty="0">
                                <a:latin typeface="Cambria Math" panose="02040503050406030204" pitchFamily="18" charset="0"/>
                                <a:ea typeface="Courier" charset="0"/>
                                <a:cs typeface="Courier" charset="0"/>
                              </a:rPr>
                            </m:ctrlPr>
                          </m:sSubPr>
                          <m:e>
                            <m:r>
                              <a:rPr lang="en-US" sz="2400" i="1" dirty="0">
                                <a:latin typeface="Cambria Math" charset="0"/>
                                <a:ea typeface="Courier" charset="0"/>
                                <a:cs typeface="Courier" charset="0"/>
                              </a:rPr>
                              <m:t>𝜆</m:t>
                            </m:r>
                          </m:e>
                          <m:sub>
                            <m:r>
                              <a:rPr lang="en-US" sz="2400" b="0" i="1" dirty="0" smtClean="0">
                                <a:latin typeface="Cambria Math" charset="0"/>
                                <a:ea typeface="Courier" charset="0"/>
                                <a:cs typeface="Courier" charset="0"/>
                              </a:rPr>
                              <m:t>𝑙𝑎𝑠𝑠𝑜</m:t>
                            </m:r>
                          </m:sub>
                        </m:sSub>
                      </m:e>
                    </m:d>
                  </m:oMath>
                </a14:m>
                <a:endParaRPr lang="en-US" sz="2400" dirty="0">
                  <a:latin typeface="Courier" charset="0"/>
                  <a:ea typeface="Courier" charset="0"/>
                  <a:cs typeface="Courier"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0715" y="1203158"/>
                <a:ext cx="10327008" cy="2111143"/>
              </a:xfrm>
              <a:blipFill>
                <a:blip r:embed="rId2"/>
                <a:stretch>
                  <a:fillRect l="-614" t="-2395" b="-13293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C616E8F-BF65-1643-9F00-FF84D0665BC6}" type="slidenum">
              <a:rPr lang="en-US" smtClean="0"/>
              <a:t>46</a:t>
            </a:fld>
            <a:endParaRPr lang="en-US"/>
          </a:p>
        </p:txBody>
      </p:sp>
    </p:spTree>
    <p:extLst>
      <p:ext uri="{BB962C8B-B14F-4D97-AF65-F5344CB8AC3E}">
        <p14:creationId xmlns:p14="http://schemas.microsoft.com/office/powerpoint/2010/main" val="21867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regularization with </a:t>
            </a:r>
            <a:r>
              <a:rPr lang="en-US" b="1" dirty="0"/>
              <a:t>CV</a:t>
            </a:r>
            <a:r>
              <a:rPr lang="en-US" dirty="0"/>
              <a:t>: step by step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5003" y="989759"/>
                <a:ext cx="11021993" cy="2111143"/>
              </a:xfrm>
            </p:spPr>
            <p:txBody>
              <a:bodyPr/>
              <a:lstStyle/>
              <a:p>
                <a:pPr marL="457200" indent="-457200">
                  <a:buFont typeface="+mj-lt"/>
                  <a:buAutoNum type="arabicPeriod"/>
                </a:pPr>
                <a:r>
                  <a:rPr lang="en-US" sz="2000" dirty="0">
                    <a:latin typeface="Courier" charset="0"/>
                    <a:ea typeface="Courier" charset="0"/>
                    <a:cs typeface="Courier" charset="0"/>
                  </a:rPr>
                  <a:t>remove </a:t>
                </a:r>
                <a14:m>
                  <m:oMath xmlns:m="http://schemas.openxmlformats.org/officeDocument/2006/math">
                    <m:sSub>
                      <m:sSubPr>
                        <m:ctrlPr>
                          <a:rPr lang="en-US" sz="2000" i="1">
                            <a:latin typeface="Cambria Math" panose="02040503050406030204" pitchFamily="18" charset="0"/>
                            <a:ea typeface="Courier" charset="0"/>
                            <a:cs typeface="Courier" charset="0"/>
                          </a:rPr>
                        </m:ctrlPr>
                      </m:sSubPr>
                      <m:e>
                        <m:d>
                          <m:dPr>
                            <m:begChr m:val="{"/>
                            <m:endChr m:val="}"/>
                            <m:ctrlPr>
                              <a:rPr lang="en-US" sz="2000" i="1">
                                <a:latin typeface="Cambria Math" panose="02040503050406030204" pitchFamily="18" charset="0"/>
                                <a:ea typeface="Courier" charset="0"/>
                                <a:cs typeface="Courier" charset="0"/>
                              </a:rPr>
                            </m:ctrlPr>
                          </m:dPr>
                          <m:e>
                            <m:r>
                              <a:rPr lang="en-US" sz="2000" i="1">
                                <a:latin typeface="Cambria Math" charset="0"/>
                                <a:ea typeface="Courier" charset="0"/>
                                <a:cs typeface="Courier" charset="0"/>
                              </a:rPr>
                              <m:t>𝑋</m:t>
                            </m:r>
                            <m:r>
                              <a:rPr lang="en-US" sz="2000" i="1">
                                <a:latin typeface="Cambria Math" charset="0"/>
                                <a:ea typeface="Courier" charset="0"/>
                                <a:cs typeface="Courier" charset="0"/>
                              </a:rPr>
                              <m:t>,</m:t>
                            </m:r>
                            <m:r>
                              <a:rPr lang="en-US" sz="2000" i="1">
                                <a:latin typeface="Cambria Math" charset="0"/>
                                <a:ea typeface="Courier" charset="0"/>
                                <a:cs typeface="Courier" charset="0"/>
                              </a:rPr>
                              <m:t>𝑌</m:t>
                            </m:r>
                          </m:e>
                        </m:d>
                      </m:e>
                      <m:sub>
                        <m:r>
                          <a:rPr lang="en-US" sz="2000" i="1">
                            <a:latin typeface="Cambria Math" charset="0"/>
                            <a:ea typeface="Courier" charset="0"/>
                            <a:cs typeface="Courier" charset="0"/>
                          </a:rPr>
                          <m:t>𝑡𝑒𝑠𝑡</m:t>
                        </m:r>
                      </m:sub>
                    </m:sSub>
                  </m:oMath>
                </a14:m>
                <a:r>
                  <a:rPr lang="en-US" sz="2000" dirty="0">
                    <a:latin typeface="Courier" charset="0"/>
                    <a:ea typeface="Courier" charset="0"/>
                    <a:cs typeface="Courier" charset="0"/>
                  </a:rPr>
                  <a:t> from data</a:t>
                </a:r>
              </a:p>
              <a:p>
                <a:pPr marL="457200" indent="-457200">
                  <a:buFont typeface="+mj-lt"/>
                  <a:buAutoNum type="arabicPeriod"/>
                </a:pPr>
                <a:r>
                  <a:rPr lang="en-US" sz="2000" dirty="0">
                    <a:latin typeface="Courier" charset="0"/>
                    <a:ea typeface="Courier" charset="0"/>
                    <a:cs typeface="Courier" charset="0"/>
                  </a:rPr>
                  <a:t>split the rest of data into K folds, </a:t>
                </a:r>
                <a14:m>
                  <m:oMath xmlns:m="http://schemas.openxmlformats.org/officeDocument/2006/math">
                    <m:r>
                      <a:rPr lang="en-US" sz="2000" b="0" i="1" smtClean="0">
                        <a:latin typeface="Cambria Math" charset="0"/>
                        <a:ea typeface="Courier" charset="0"/>
                        <a:cs typeface="Courier" charset="0"/>
                      </a:rPr>
                      <m:t>{</m:t>
                    </m:r>
                    <m:sSubSup>
                      <m:sSubSupPr>
                        <m:ctrlPr>
                          <a:rPr lang="en-US" sz="2000" b="0" i="1" smtClean="0">
                            <a:latin typeface="Cambria Math" panose="02040503050406030204" pitchFamily="18" charset="0"/>
                            <a:ea typeface="Courier" charset="0"/>
                            <a:cs typeface="Courier" charset="0"/>
                          </a:rPr>
                        </m:ctrlPr>
                      </m:sSubSupPr>
                      <m:e>
                        <m:d>
                          <m:dPr>
                            <m:begChr m:val="{"/>
                            <m:endChr m:val="}"/>
                            <m:ctrlPr>
                              <a:rPr lang="en-US" sz="2000" b="0" i="1" smtClean="0">
                                <a:latin typeface="Cambria Math" panose="02040503050406030204" pitchFamily="18" charset="0"/>
                                <a:ea typeface="Courier" charset="0"/>
                                <a:cs typeface="Courier" charset="0"/>
                              </a:rPr>
                            </m:ctrlPr>
                          </m:dPr>
                          <m:e>
                            <m:r>
                              <a:rPr lang="en-US" sz="2000" b="0" i="1" smtClean="0">
                                <a:latin typeface="Cambria Math" charset="0"/>
                                <a:ea typeface="Courier" charset="0"/>
                                <a:cs typeface="Courier" charset="0"/>
                              </a:rPr>
                              <m:t>𝑋</m:t>
                            </m:r>
                            <m:r>
                              <a:rPr lang="en-US" sz="2000" b="0" i="1" smtClean="0">
                                <a:latin typeface="Cambria Math" charset="0"/>
                                <a:ea typeface="Courier" charset="0"/>
                                <a:cs typeface="Courier" charset="0"/>
                              </a:rPr>
                              <m:t>,</m:t>
                            </m:r>
                            <m:r>
                              <a:rPr lang="en-US" sz="2000" b="0" i="1" smtClean="0">
                                <a:latin typeface="Cambria Math" charset="0"/>
                                <a:ea typeface="Courier" charset="0"/>
                                <a:cs typeface="Courier" charset="0"/>
                              </a:rPr>
                              <m:t>𝑌</m:t>
                            </m:r>
                          </m:e>
                        </m:d>
                      </m:e>
                      <m:sub>
                        <m:r>
                          <a:rPr lang="en-US" sz="2000" b="0" i="1" smtClean="0">
                            <a:latin typeface="Cambria Math" charset="0"/>
                            <a:ea typeface="Courier" charset="0"/>
                            <a:cs typeface="Courier" charset="0"/>
                          </a:rPr>
                          <m:t>𝑡𝑟𝑎𝑖𝑛</m:t>
                        </m:r>
                      </m:sub>
                      <m:sup>
                        <m:r>
                          <a:rPr lang="en-US" sz="2000" b="0" i="1" smtClean="0">
                            <a:latin typeface="Cambria Math" charset="0"/>
                            <a:ea typeface="Courier" charset="0"/>
                            <a:cs typeface="Courier" charset="0"/>
                          </a:rPr>
                          <m:t>−</m:t>
                        </m:r>
                        <m:r>
                          <a:rPr lang="en-US" sz="2000" b="0" i="1" smtClean="0">
                            <a:latin typeface="Cambria Math" charset="0"/>
                            <a:ea typeface="Courier" charset="0"/>
                            <a:cs typeface="Courier" charset="0"/>
                          </a:rPr>
                          <m:t>𝑘</m:t>
                        </m:r>
                      </m:sup>
                    </m:sSubSup>
                    <m:r>
                      <a:rPr lang="en-US" sz="2000" b="0" i="1" smtClean="0">
                        <a:latin typeface="Cambria Math" charset="0"/>
                        <a:ea typeface="Courier" charset="0"/>
                        <a:cs typeface="Courier" charset="0"/>
                      </a:rPr>
                      <m:t>,</m:t>
                    </m:r>
                    <m:sSubSup>
                      <m:sSubSupPr>
                        <m:ctrlPr>
                          <a:rPr lang="en-US" sz="2000" b="0" i="1" smtClean="0">
                            <a:latin typeface="Cambria Math" panose="02040503050406030204" pitchFamily="18" charset="0"/>
                            <a:ea typeface="Courier" charset="0"/>
                            <a:cs typeface="Courier" charset="0"/>
                          </a:rPr>
                        </m:ctrlPr>
                      </m:sSubSupPr>
                      <m:e>
                        <m:d>
                          <m:dPr>
                            <m:begChr m:val="{"/>
                            <m:endChr m:val="}"/>
                            <m:ctrlPr>
                              <a:rPr lang="en-US" sz="2000" i="1">
                                <a:latin typeface="Cambria Math" panose="02040503050406030204" pitchFamily="18" charset="0"/>
                                <a:ea typeface="Courier" charset="0"/>
                                <a:cs typeface="Courier" charset="0"/>
                              </a:rPr>
                            </m:ctrlPr>
                          </m:dPr>
                          <m:e>
                            <m:r>
                              <a:rPr lang="en-US" sz="2000" i="1">
                                <a:latin typeface="Cambria Math" charset="0"/>
                                <a:ea typeface="Courier" charset="0"/>
                                <a:cs typeface="Courier" charset="0"/>
                              </a:rPr>
                              <m:t>𝑋</m:t>
                            </m:r>
                            <m:r>
                              <a:rPr lang="en-US" sz="2000" i="1">
                                <a:latin typeface="Cambria Math" charset="0"/>
                                <a:ea typeface="Courier" charset="0"/>
                                <a:cs typeface="Courier" charset="0"/>
                              </a:rPr>
                              <m:t>,</m:t>
                            </m:r>
                            <m:r>
                              <a:rPr lang="en-US" sz="2000" i="1">
                                <a:latin typeface="Cambria Math" charset="0"/>
                                <a:ea typeface="Courier" charset="0"/>
                                <a:cs typeface="Courier" charset="0"/>
                              </a:rPr>
                              <m:t>𝑌</m:t>
                            </m:r>
                          </m:e>
                        </m:d>
                      </m:e>
                      <m:sub>
                        <m:r>
                          <a:rPr lang="en-US" sz="2000" b="0" i="1" smtClean="0">
                            <a:latin typeface="Cambria Math" charset="0"/>
                            <a:ea typeface="Courier" charset="0"/>
                            <a:cs typeface="Courier" charset="0"/>
                          </a:rPr>
                          <m:t>𝑣𝑎𝑙</m:t>
                        </m:r>
                      </m:sub>
                      <m:sup>
                        <m:r>
                          <a:rPr lang="en-US" sz="2000" b="0" i="1" smtClean="0">
                            <a:latin typeface="Cambria Math" charset="0"/>
                            <a:ea typeface="Courier" charset="0"/>
                            <a:cs typeface="Courier" charset="0"/>
                          </a:rPr>
                          <m:t>𝑘</m:t>
                        </m:r>
                      </m:sup>
                    </m:sSubSup>
                    <m:r>
                      <a:rPr lang="en-US" sz="2000" b="0" i="1" smtClean="0">
                        <a:latin typeface="Cambria Math" charset="0"/>
                        <a:ea typeface="Courier" charset="0"/>
                        <a:cs typeface="Courier" charset="0"/>
                      </a:rPr>
                      <m:t>}</m:t>
                    </m:r>
                    <m:r>
                      <a:rPr lang="en-US" sz="2000" i="1">
                        <a:latin typeface="Cambria Math" charset="0"/>
                        <a:ea typeface="Courier" charset="0"/>
                        <a:cs typeface="Courier" charset="0"/>
                      </a:rPr>
                      <m:t> </m:t>
                    </m:r>
                  </m:oMath>
                </a14:m>
                <a:endParaRPr lang="en-US" sz="2000" dirty="0">
                  <a:latin typeface="Courier" charset="0"/>
                  <a:ea typeface="Courier" charset="0"/>
                  <a:cs typeface="Courier" charset="0"/>
                </a:endParaRPr>
              </a:p>
              <a:p>
                <a:pPr marL="457200" indent="-457200">
                  <a:buFont typeface="+mj-lt"/>
                  <a:buAutoNum type="arabicPeriod"/>
                </a:pPr>
                <a:r>
                  <a:rPr lang="en-US" sz="2000" dirty="0">
                    <a:latin typeface="Courier" charset="0"/>
                    <a:ea typeface="Courier" charset="0"/>
                    <a:cs typeface="Courier" charset="0"/>
                  </a:rPr>
                  <a:t>for </a:t>
                </a:r>
                <a:r>
                  <a:rPr lang="en-US" sz="2000" i="1" dirty="0">
                    <a:latin typeface="Courier" charset="0"/>
                    <a:ea typeface="Courier" charset="0"/>
                    <a:cs typeface="Courier" charset="0"/>
                  </a:rPr>
                  <a:t>k</a:t>
                </a:r>
                <a:r>
                  <a:rPr lang="en-US" sz="2000" dirty="0">
                    <a:latin typeface="Courier" charset="0"/>
                    <a:ea typeface="Courier" charset="0"/>
                    <a:cs typeface="Courier" charset="0"/>
                  </a:rPr>
                  <a:t> in </a:t>
                </a:r>
                <a14:m>
                  <m:oMath xmlns:m="http://schemas.openxmlformats.org/officeDocument/2006/math">
                    <m:d>
                      <m:dPr>
                        <m:begChr m:val="{"/>
                        <m:endChr m:val="}"/>
                        <m:ctrlPr>
                          <a:rPr lang="en-US" sz="2000" i="1">
                            <a:latin typeface="Cambria Math" panose="02040503050406030204" pitchFamily="18" charset="0"/>
                          </a:rPr>
                        </m:ctrlPr>
                      </m:dPr>
                      <m:e>
                        <m:r>
                          <a:rPr lang="en-US" sz="2000" b="0" i="1" smtClean="0">
                            <a:latin typeface="Cambria Math" charset="0"/>
                          </a:rPr>
                          <m:t>1,</m:t>
                        </m:r>
                        <m:r>
                          <a:rPr lang="en-US" sz="2000" i="1">
                            <a:latin typeface="Cambria Math" charset="0"/>
                          </a:rPr>
                          <m:t>…</m:t>
                        </m:r>
                        <m:r>
                          <a:rPr lang="en-US" sz="2000" b="0" i="1" smtClean="0">
                            <a:latin typeface="Cambria Math" charset="0"/>
                          </a:rPr>
                          <m:t>,</m:t>
                        </m:r>
                        <m:r>
                          <a:rPr lang="en-US" sz="2000" b="0" i="1" smtClean="0">
                            <a:latin typeface="Cambria Math" charset="0"/>
                          </a:rPr>
                          <m:t>𝐾</m:t>
                        </m:r>
                      </m:e>
                    </m:d>
                    <m:r>
                      <a:rPr lang="en-US" sz="2000" i="1">
                        <a:latin typeface="Cambria Math" charset="0"/>
                      </a:rPr>
                      <m:t> </m:t>
                    </m:r>
                  </m:oMath>
                </a14:m>
                <a:endParaRPr lang="en-US" sz="2000" dirty="0">
                  <a:latin typeface="Courier" charset="0"/>
                  <a:ea typeface="Courier" charset="0"/>
                  <a:cs typeface="Courier" charset="0"/>
                </a:endParaRPr>
              </a:p>
              <a:p>
                <a:pPr marL="1200120" lvl="1" indent="-457200">
                  <a:buFont typeface="+mj-lt"/>
                  <a:buAutoNum type="arabicPeriod"/>
                </a:pPr>
                <a:r>
                  <a:rPr lang="en-US" sz="2000" dirty="0">
                    <a:latin typeface="Courier" charset="0"/>
                    <a:ea typeface="Courier" charset="0"/>
                    <a:cs typeface="Courier" charset="0"/>
                  </a:rPr>
                  <a:t>for </a:t>
                </a:r>
                <a14:m>
                  <m:oMath xmlns:m="http://schemas.openxmlformats.org/officeDocument/2006/math">
                    <m:r>
                      <a:rPr lang="en-US" sz="2000" b="0" i="1" smtClean="0">
                        <a:latin typeface="Cambria Math" charset="0"/>
                        <a:ea typeface="Courier" charset="0"/>
                        <a:cs typeface="Courier" charset="0"/>
                      </a:rPr>
                      <m:t>𝜆</m:t>
                    </m:r>
                    <m:r>
                      <a:rPr lang="en-US" sz="2000" b="0" i="1" smtClean="0">
                        <a:latin typeface="Cambria Math" charset="0"/>
                        <a:ea typeface="Courier" charset="0"/>
                        <a:cs typeface="Courier" charset="0"/>
                      </a:rPr>
                      <m:t> </m:t>
                    </m:r>
                    <m:r>
                      <m:rPr>
                        <m:sty m:val="p"/>
                      </m:rPr>
                      <a:rPr lang="en-US" sz="2000" b="0" i="0" smtClean="0">
                        <a:latin typeface="Cambria Math" charset="0"/>
                        <a:ea typeface="Courier" charset="0"/>
                        <a:cs typeface="Courier" charset="0"/>
                      </a:rPr>
                      <m:t>in</m:t>
                    </m:r>
                    <m:r>
                      <a:rPr lang="en-US" sz="2000" b="0" i="1" smtClean="0">
                        <a:latin typeface="Cambria Math" charset="0"/>
                        <a:ea typeface="Courier" charset="0"/>
                        <a:cs typeface="Courier" charset="0"/>
                      </a:rPr>
                      <m:t> </m:t>
                    </m:r>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charset="0"/>
                              </a:rPr>
                              <m:t>𝜆</m:t>
                            </m:r>
                          </m:e>
                          <m:sub>
                            <m:r>
                              <a:rPr lang="en-US" sz="2000" b="0" i="1" smtClean="0">
                                <a:latin typeface="Cambria Math" charset="0"/>
                              </a:rPr>
                              <m:t>0,</m:t>
                            </m:r>
                          </m:sub>
                        </m:sSub>
                        <m:r>
                          <a:rPr lang="en-US" sz="2000" b="0" i="1" smtClean="0">
                            <a:latin typeface="Cambria Math" charset="0"/>
                          </a:rPr>
                          <m:t>…</m:t>
                        </m:r>
                        <m:sSub>
                          <m:sSubPr>
                            <m:ctrlPr>
                              <a:rPr lang="en-US" sz="2000" b="0" i="1" smtClean="0">
                                <a:latin typeface="Cambria Math" panose="02040503050406030204" pitchFamily="18" charset="0"/>
                              </a:rPr>
                            </m:ctrlPr>
                          </m:sSubPr>
                          <m:e>
                            <m:r>
                              <a:rPr lang="en-US" sz="2000" b="0" i="1" smtClean="0">
                                <a:latin typeface="Cambria Math" charset="0"/>
                              </a:rPr>
                              <m:t>, </m:t>
                            </m:r>
                            <m:r>
                              <a:rPr lang="en-US" sz="2000" b="0" i="1" smtClean="0">
                                <a:latin typeface="Cambria Math" charset="0"/>
                              </a:rPr>
                              <m:t>𝜆</m:t>
                            </m:r>
                          </m:e>
                          <m:sub>
                            <m:r>
                              <a:rPr lang="en-US" sz="2000" b="0" i="1" smtClean="0">
                                <a:latin typeface="Cambria Math" charset="0"/>
                              </a:rPr>
                              <m:t>𝑛</m:t>
                            </m:r>
                          </m:sub>
                        </m:sSub>
                      </m:e>
                    </m:d>
                    <m:r>
                      <a:rPr lang="en-US" sz="2000" b="0" i="1" smtClean="0">
                        <a:latin typeface="Cambria Math" charset="0"/>
                      </a:rPr>
                      <m:t>: </m:t>
                    </m:r>
                  </m:oMath>
                </a14:m>
                <a:endParaRPr lang="en-US" sz="1800" b="0" dirty="0"/>
              </a:p>
              <a:p>
                <a:pPr marL="1600154" lvl="2" indent="-457200">
                  <a:buFont typeface="+mj-lt"/>
                  <a:buAutoNum type="alphaUcPeriod"/>
                </a:pPr>
                <a:r>
                  <a:rPr lang="en-US" sz="1800" dirty="0">
                    <a:latin typeface="Courier" charset="0"/>
                    <a:ea typeface="Courier" charset="0"/>
                    <a:cs typeface="Courier" charset="0"/>
                  </a:rPr>
                  <a:t>determine the </a:t>
                </a:r>
                <a14:m>
                  <m:oMath xmlns:m="http://schemas.openxmlformats.org/officeDocument/2006/math">
                    <m:r>
                      <a:rPr lang="en-US" sz="1800" i="1">
                        <a:latin typeface="Cambria Math" charset="0"/>
                        <a:ea typeface="Courier" charset="0"/>
                        <a:cs typeface="Courier" charset="0"/>
                      </a:rPr>
                      <m:t>𝛽</m:t>
                    </m:r>
                  </m:oMath>
                </a14:m>
                <a:r>
                  <a:rPr lang="en-US" sz="1800" dirty="0">
                    <a:latin typeface="Courier" charset="0"/>
                    <a:ea typeface="Courier" charset="0"/>
                    <a:cs typeface="Courier" charset="0"/>
                  </a:rPr>
                  <a:t> that minimizes the </a:t>
                </a:r>
                <a14:m>
                  <m:oMath xmlns:m="http://schemas.openxmlformats.org/officeDocument/2006/math">
                    <m:sSub>
                      <m:sSubPr>
                        <m:ctrlPr>
                          <a:rPr lang="en-US" sz="1800" i="1">
                            <a:latin typeface="Cambria Math" panose="02040503050406030204" pitchFamily="18" charset="0"/>
                            <a:ea typeface="Courier" charset="0"/>
                            <a:cs typeface="Courier" charset="0"/>
                          </a:rPr>
                        </m:ctrlPr>
                      </m:sSubPr>
                      <m:e>
                        <m:r>
                          <a:rPr lang="en-US" sz="1800" i="1">
                            <a:latin typeface="Cambria Math" charset="0"/>
                            <a:ea typeface="Courier" charset="0"/>
                            <a:cs typeface="Courier" charset="0"/>
                          </a:rPr>
                          <m:t>𝐿</m:t>
                        </m:r>
                      </m:e>
                      <m:sub>
                        <m:r>
                          <a:rPr lang="en-US" sz="1800" i="1">
                            <a:latin typeface="Cambria Math" charset="0"/>
                            <a:ea typeface="Courier" charset="0"/>
                            <a:cs typeface="Courier" charset="0"/>
                          </a:rPr>
                          <m:t>𝑟𝑖𝑑𝑔𝑒</m:t>
                        </m:r>
                      </m:sub>
                    </m:sSub>
                  </m:oMath>
                </a14:m>
                <a:r>
                  <a:rPr lang="en-US" sz="1800" dirty="0">
                    <a:latin typeface="Courier" charset="0"/>
                    <a:ea typeface="Courier" charset="0"/>
                    <a:cs typeface="Courier" charset="0"/>
                  </a:rPr>
                  <a:t>, </a:t>
                </a:r>
                <a14:m>
                  <m:oMath xmlns:m="http://schemas.openxmlformats.org/officeDocument/2006/math">
                    <m:sSub>
                      <m:sSubPr>
                        <m:ctrlPr>
                          <a:rPr lang="en-US" sz="1800" i="1" dirty="0">
                            <a:latin typeface="Cambria Math" panose="02040503050406030204" pitchFamily="18" charset="0"/>
                            <a:ea typeface="Courier" charset="0"/>
                            <a:cs typeface="Courier" charset="0"/>
                          </a:rPr>
                        </m:ctrlPr>
                      </m:sSubPr>
                      <m:e>
                        <m:acc>
                          <m:accPr>
                            <m:chr m:val="̂"/>
                            <m:ctrlPr>
                              <a:rPr lang="en-US" sz="1800" i="1">
                                <a:latin typeface="Cambria Math" panose="02040503050406030204" pitchFamily="18" charset="0"/>
                                <a:ea typeface="Courier" charset="0"/>
                                <a:cs typeface="Courier" charset="0"/>
                              </a:rPr>
                            </m:ctrlPr>
                          </m:accPr>
                          <m:e>
                            <m:r>
                              <a:rPr lang="en-US" sz="1800" i="1">
                                <a:latin typeface="Cambria Math" charset="0"/>
                                <a:ea typeface="Courier" charset="0"/>
                                <a:cs typeface="Courier" charset="0"/>
                              </a:rPr>
                              <m:t>𝛽</m:t>
                            </m:r>
                          </m:e>
                        </m:acc>
                      </m:e>
                      <m:sub>
                        <m:r>
                          <a:rPr lang="en-US" sz="1800" b="0" i="1" smtClean="0">
                            <a:latin typeface="Cambria Math" charset="0"/>
                            <a:ea typeface="Courier" charset="0"/>
                            <a:cs typeface="Courier" charset="0"/>
                          </a:rPr>
                          <m:t>𝑟</m:t>
                        </m:r>
                        <m:r>
                          <a:rPr lang="en-US" sz="1800" i="1" dirty="0">
                            <a:latin typeface="Cambria Math" charset="0"/>
                            <a:ea typeface="Courier" charset="0"/>
                            <a:cs typeface="Courier" charset="0"/>
                          </a:rPr>
                          <m:t>𝑖𝑑𝑔𝑒</m:t>
                        </m:r>
                      </m:sub>
                    </m:sSub>
                    <m:d>
                      <m:dPr>
                        <m:ctrlPr>
                          <a:rPr lang="en-US" sz="1800" i="1" dirty="0">
                            <a:latin typeface="Cambria Math" panose="02040503050406030204" pitchFamily="18" charset="0"/>
                            <a:ea typeface="Courier" charset="0"/>
                            <a:cs typeface="Courier" charset="0"/>
                          </a:rPr>
                        </m:ctrlPr>
                      </m:dPr>
                      <m:e>
                        <m:r>
                          <a:rPr lang="en-US" sz="1800" i="1" dirty="0">
                            <a:latin typeface="Cambria Math" charset="0"/>
                            <a:ea typeface="Courier" charset="0"/>
                            <a:cs typeface="Courier" charset="0"/>
                          </a:rPr>
                          <m:t>𝜆</m:t>
                        </m:r>
                        <m:r>
                          <a:rPr lang="en-US" sz="1800" b="0" i="1" dirty="0" smtClean="0">
                            <a:latin typeface="Cambria Math" charset="0"/>
                            <a:ea typeface="Courier" charset="0"/>
                            <a:cs typeface="Courier" charset="0"/>
                          </a:rPr>
                          <m:t>,</m:t>
                        </m:r>
                        <m:r>
                          <a:rPr lang="en-US" sz="1800" b="0" i="1" dirty="0" smtClean="0">
                            <a:latin typeface="Cambria Math" charset="0"/>
                            <a:ea typeface="Courier" charset="0"/>
                            <a:cs typeface="Courier" charset="0"/>
                          </a:rPr>
                          <m:t>𝑘</m:t>
                        </m:r>
                      </m:e>
                    </m:d>
                    <m:r>
                      <a:rPr lang="en-US" sz="1800" dirty="0">
                        <a:latin typeface="Cambria Math" charset="0"/>
                        <a:ea typeface="Courier" charset="0"/>
                        <a:cs typeface="Courier" charset="0"/>
                      </a:rPr>
                      <m:t>=</m:t>
                    </m:r>
                    <m:sSup>
                      <m:sSupPr>
                        <m:ctrlPr>
                          <a:rPr lang="en-US" sz="1800" i="1" dirty="0">
                            <a:latin typeface="Cambria Math" panose="02040503050406030204" pitchFamily="18" charset="0"/>
                            <a:ea typeface="Courier" charset="0"/>
                            <a:cs typeface="Courier" charset="0"/>
                          </a:rPr>
                        </m:ctrlPr>
                      </m:sSupPr>
                      <m:e>
                        <m:d>
                          <m:dPr>
                            <m:ctrlPr>
                              <a:rPr lang="en-US" sz="1800" i="1" dirty="0">
                                <a:latin typeface="Cambria Math" panose="02040503050406030204" pitchFamily="18" charset="0"/>
                                <a:ea typeface="Courier" charset="0"/>
                                <a:cs typeface="Courier" charset="0"/>
                              </a:rPr>
                            </m:ctrlPr>
                          </m:dPr>
                          <m:e>
                            <m:sSup>
                              <m:sSupPr>
                                <m:ctrlPr>
                                  <a:rPr lang="en-US" sz="1800" i="1" dirty="0">
                                    <a:latin typeface="Cambria Math" panose="02040503050406030204" pitchFamily="18" charset="0"/>
                                    <a:ea typeface="Courier" charset="0"/>
                                    <a:cs typeface="Courier" charset="0"/>
                                  </a:rPr>
                                </m:ctrlPr>
                              </m:sSupPr>
                              <m:e>
                                <m:r>
                                  <m:rPr>
                                    <m:sty m:val="p"/>
                                  </m:rPr>
                                  <a:rPr lang="en-US" sz="1800" dirty="0">
                                    <a:latin typeface="Cambria Math" charset="0"/>
                                    <a:ea typeface="Courier" charset="0"/>
                                    <a:cs typeface="Courier" charset="0"/>
                                  </a:rPr>
                                  <m:t>X</m:t>
                                </m:r>
                              </m:e>
                              <m:sup>
                                <m:r>
                                  <m:rPr>
                                    <m:sty m:val="p"/>
                                  </m:rPr>
                                  <a:rPr lang="en-US" sz="1800" dirty="0">
                                    <a:latin typeface="Cambria Math" charset="0"/>
                                    <a:ea typeface="Courier" charset="0"/>
                                    <a:cs typeface="Courier" charset="0"/>
                                  </a:rPr>
                                  <m:t>T</m:t>
                                </m:r>
                              </m:sup>
                            </m:sSup>
                            <m:r>
                              <m:rPr>
                                <m:sty m:val="p"/>
                              </m:rPr>
                              <a:rPr lang="en-US" sz="1800" dirty="0">
                                <a:latin typeface="Cambria Math" charset="0"/>
                                <a:ea typeface="Courier" charset="0"/>
                                <a:cs typeface="Courier" charset="0"/>
                              </a:rPr>
                              <m:t>X</m:t>
                            </m:r>
                            <m:r>
                              <a:rPr lang="en-US" sz="1800" dirty="0">
                                <a:latin typeface="Cambria Math" charset="0"/>
                                <a:ea typeface="Courier" charset="0"/>
                                <a:cs typeface="Courier" charset="0"/>
                              </a:rPr>
                              <m:t>+</m:t>
                            </m:r>
                            <m:r>
                              <a:rPr lang="en-US" sz="1800" i="1" dirty="0">
                                <a:latin typeface="Cambria Math" charset="0"/>
                                <a:ea typeface="Courier" charset="0"/>
                                <a:cs typeface="Courier" charset="0"/>
                              </a:rPr>
                              <m:t>𝜆</m:t>
                            </m:r>
                            <m:r>
                              <a:rPr lang="en-US" sz="1800" i="1" dirty="0">
                                <a:latin typeface="Cambria Math" charset="0"/>
                                <a:ea typeface="Courier" charset="0"/>
                                <a:cs typeface="Courier" charset="0"/>
                              </a:rPr>
                              <m:t>𝐼</m:t>
                            </m:r>
                          </m:e>
                        </m:d>
                      </m:e>
                      <m:sup>
                        <m:r>
                          <a:rPr lang="en-US" sz="1800" i="1" dirty="0">
                            <a:latin typeface="Cambria Math" charset="0"/>
                            <a:ea typeface="Courier" charset="0"/>
                            <a:cs typeface="Courier" charset="0"/>
                          </a:rPr>
                          <m:t>−1</m:t>
                        </m:r>
                      </m:sup>
                    </m:sSup>
                    <m:sSup>
                      <m:sSupPr>
                        <m:ctrlPr>
                          <a:rPr lang="en-US" sz="1800" i="1" dirty="0">
                            <a:latin typeface="Cambria Math" panose="02040503050406030204" pitchFamily="18" charset="0"/>
                            <a:ea typeface="Courier" charset="0"/>
                            <a:cs typeface="Courier" charset="0"/>
                          </a:rPr>
                        </m:ctrlPr>
                      </m:sSupPr>
                      <m:e>
                        <m:r>
                          <a:rPr lang="en-US" sz="1800" i="1" dirty="0">
                            <a:latin typeface="Cambria Math" charset="0"/>
                            <a:ea typeface="Courier" charset="0"/>
                            <a:cs typeface="Courier" charset="0"/>
                          </a:rPr>
                          <m:t>𝑋</m:t>
                        </m:r>
                      </m:e>
                      <m:sup>
                        <m:r>
                          <a:rPr lang="en-US" sz="1800" i="1" dirty="0">
                            <a:latin typeface="Cambria Math" charset="0"/>
                            <a:ea typeface="Courier" charset="0"/>
                            <a:cs typeface="Courier" charset="0"/>
                          </a:rPr>
                          <m:t>𝑇</m:t>
                        </m:r>
                      </m:sup>
                    </m:sSup>
                    <m:r>
                      <a:rPr lang="en-US" sz="1800" i="1" dirty="0">
                        <a:latin typeface="Cambria Math" charset="0"/>
                        <a:ea typeface="Courier" charset="0"/>
                        <a:cs typeface="Courier" charset="0"/>
                      </a:rPr>
                      <m:t>𝑌</m:t>
                    </m:r>
                  </m:oMath>
                </a14:m>
                <a:r>
                  <a:rPr lang="en-US" sz="1800" dirty="0"/>
                  <a:t> , using the train data of the fold, </a:t>
                </a:r>
                <a14:m>
                  <m:oMath xmlns:m="http://schemas.openxmlformats.org/officeDocument/2006/math">
                    <m:sSubSup>
                      <m:sSubSupPr>
                        <m:ctrlPr>
                          <a:rPr lang="en-US" sz="1800" i="1">
                            <a:latin typeface="Cambria Math" panose="02040503050406030204" pitchFamily="18" charset="0"/>
                            <a:ea typeface="Courier" charset="0"/>
                            <a:cs typeface="Courier" charset="0"/>
                          </a:rPr>
                        </m:ctrlPr>
                      </m:sSubSupPr>
                      <m:e>
                        <m:d>
                          <m:dPr>
                            <m:begChr m:val="{"/>
                            <m:endChr m:val="}"/>
                            <m:ctrlPr>
                              <a:rPr lang="en-US" sz="1800" i="1">
                                <a:latin typeface="Cambria Math" panose="02040503050406030204" pitchFamily="18" charset="0"/>
                                <a:ea typeface="Courier" charset="0"/>
                                <a:cs typeface="Courier" charset="0"/>
                              </a:rPr>
                            </m:ctrlPr>
                          </m:dPr>
                          <m:e>
                            <m:r>
                              <a:rPr lang="en-US" sz="1800" i="1">
                                <a:latin typeface="Cambria Math" charset="0"/>
                                <a:ea typeface="Courier" charset="0"/>
                                <a:cs typeface="Courier" charset="0"/>
                              </a:rPr>
                              <m:t>𝑋</m:t>
                            </m:r>
                            <m:r>
                              <a:rPr lang="en-US" sz="1800" i="1">
                                <a:latin typeface="Cambria Math" charset="0"/>
                                <a:ea typeface="Courier" charset="0"/>
                                <a:cs typeface="Courier" charset="0"/>
                              </a:rPr>
                              <m:t>,</m:t>
                            </m:r>
                            <m:r>
                              <a:rPr lang="en-US" sz="1800" i="1">
                                <a:latin typeface="Cambria Math" charset="0"/>
                                <a:ea typeface="Courier" charset="0"/>
                                <a:cs typeface="Courier" charset="0"/>
                              </a:rPr>
                              <m:t>𝑌</m:t>
                            </m:r>
                          </m:e>
                        </m:d>
                      </m:e>
                      <m:sub>
                        <m:r>
                          <a:rPr lang="en-US" sz="1800" i="1">
                            <a:latin typeface="Cambria Math" charset="0"/>
                            <a:ea typeface="Courier" charset="0"/>
                            <a:cs typeface="Courier" charset="0"/>
                          </a:rPr>
                          <m:t>𝑡𝑟𝑎𝑖𝑛</m:t>
                        </m:r>
                      </m:sub>
                      <m:sup>
                        <m:r>
                          <a:rPr lang="en-US" sz="1800" i="1">
                            <a:latin typeface="Cambria Math" charset="0"/>
                            <a:ea typeface="Courier" charset="0"/>
                            <a:cs typeface="Courier" charset="0"/>
                          </a:rPr>
                          <m:t>−</m:t>
                        </m:r>
                        <m:r>
                          <a:rPr lang="en-US" sz="1800" i="1">
                            <a:latin typeface="Cambria Math" charset="0"/>
                            <a:ea typeface="Courier" charset="0"/>
                            <a:cs typeface="Courier" charset="0"/>
                          </a:rPr>
                          <m:t>𝑘</m:t>
                        </m:r>
                      </m:sup>
                    </m:sSubSup>
                  </m:oMath>
                </a14:m>
                <a:r>
                  <a:rPr lang="en-US" sz="1800" dirty="0"/>
                  <a:t>.</a:t>
                </a:r>
              </a:p>
              <a:p>
                <a:pPr marL="1600154" lvl="2" indent="-457200">
                  <a:buFont typeface="+mj-lt"/>
                  <a:buAutoNum type="alphaUcPeriod"/>
                </a:pPr>
                <a:r>
                  <a:rPr lang="en-US" sz="1800" dirty="0">
                    <a:latin typeface="Courier" charset="0"/>
                    <a:ea typeface="Courier" charset="0"/>
                    <a:cs typeface="Courier" charset="0"/>
                  </a:rPr>
                  <a:t>record</a:t>
                </a:r>
                <a:r>
                  <a:rPr lang="en-US" sz="1800" dirty="0"/>
                  <a:t> </a:t>
                </a:r>
                <a14:m>
                  <m:oMath xmlns:m="http://schemas.openxmlformats.org/officeDocument/2006/math">
                    <m:sSubSup>
                      <m:sSubSupPr>
                        <m:ctrlPr>
                          <a:rPr lang="en-US" sz="1800" i="1">
                            <a:latin typeface="Cambria Math" panose="02040503050406030204" pitchFamily="18" charset="0"/>
                          </a:rPr>
                        </m:ctrlPr>
                      </m:sSubSupPr>
                      <m:e>
                        <m:r>
                          <a:rPr lang="en-US" sz="1800" i="1">
                            <a:latin typeface="Cambria Math" charset="0"/>
                          </a:rPr>
                          <m:t>𝐿</m:t>
                        </m:r>
                      </m:e>
                      <m:sub>
                        <m:r>
                          <a:rPr lang="en-US" sz="1800" i="1">
                            <a:latin typeface="Cambria Math" charset="0"/>
                          </a:rPr>
                          <m:t>𝑀𝑆𝐸</m:t>
                        </m:r>
                      </m:sub>
                      <m:sup/>
                    </m:sSubSup>
                    <m:d>
                      <m:dPr>
                        <m:ctrlPr>
                          <a:rPr lang="en-US" sz="1800" i="1">
                            <a:latin typeface="Cambria Math" panose="02040503050406030204" pitchFamily="18" charset="0"/>
                          </a:rPr>
                        </m:ctrlPr>
                      </m:dPr>
                      <m:e>
                        <m:r>
                          <a:rPr lang="en-US" sz="1800" i="1">
                            <a:latin typeface="Cambria Math" charset="0"/>
                          </a:rPr>
                          <m:t>𝜆</m:t>
                        </m:r>
                        <m:r>
                          <a:rPr lang="en-US" sz="1800" b="0" i="1" smtClean="0">
                            <a:latin typeface="Cambria Math" charset="0"/>
                          </a:rPr>
                          <m:t>,</m:t>
                        </m:r>
                        <m:r>
                          <a:rPr lang="en-US" sz="1800" b="0" i="1" smtClean="0">
                            <a:latin typeface="Cambria Math" charset="0"/>
                          </a:rPr>
                          <m:t>𝑘</m:t>
                        </m:r>
                      </m:e>
                    </m:d>
                  </m:oMath>
                </a14:m>
                <a:r>
                  <a:rPr lang="en-US" sz="1800" dirty="0"/>
                  <a:t> </a:t>
                </a:r>
                <a:r>
                  <a:rPr lang="en-US" sz="1800" dirty="0">
                    <a:latin typeface="Courier" charset="0"/>
                    <a:ea typeface="Courier" charset="0"/>
                    <a:cs typeface="Courier" charset="0"/>
                  </a:rPr>
                  <a:t>using the validation data of the fold </a:t>
                </a:r>
                <a14:m>
                  <m:oMath xmlns:m="http://schemas.openxmlformats.org/officeDocument/2006/math">
                    <m:sSubSup>
                      <m:sSubSupPr>
                        <m:ctrlPr>
                          <a:rPr lang="en-US" sz="1800" i="1">
                            <a:latin typeface="Cambria Math" panose="02040503050406030204" pitchFamily="18" charset="0"/>
                            <a:ea typeface="Courier" charset="0"/>
                            <a:cs typeface="Courier" charset="0"/>
                          </a:rPr>
                        </m:ctrlPr>
                      </m:sSubSupPr>
                      <m:e>
                        <m:d>
                          <m:dPr>
                            <m:begChr m:val="{"/>
                            <m:endChr m:val="}"/>
                            <m:ctrlPr>
                              <a:rPr lang="en-US" sz="1800" i="1">
                                <a:latin typeface="Cambria Math" panose="02040503050406030204" pitchFamily="18" charset="0"/>
                                <a:ea typeface="Courier" charset="0"/>
                                <a:cs typeface="Courier" charset="0"/>
                              </a:rPr>
                            </m:ctrlPr>
                          </m:dPr>
                          <m:e>
                            <m:r>
                              <a:rPr lang="en-US" sz="1800" i="1">
                                <a:latin typeface="Cambria Math" charset="0"/>
                                <a:ea typeface="Courier" charset="0"/>
                                <a:cs typeface="Courier" charset="0"/>
                              </a:rPr>
                              <m:t>𝑋</m:t>
                            </m:r>
                            <m:r>
                              <a:rPr lang="en-US" sz="1800" i="1">
                                <a:latin typeface="Cambria Math" charset="0"/>
                                <a:ea typeface="Courier" charset="0"/>
                                <a:cs typeface="Courier" charset="0"/>
                              </a:rPr>
                              <m:t>,</m:t>
                            </m:r>
                            <m:r>
                              <a:rPr lang="en-US" sz="1800" i="1">
                                <a:latin typeface="Cambria Math" charset="0"/>
                                <a:ea typeface="Courier" charset="0"/>
                                <a:cs typeface="Courier" charset="0"/>
                              </a:rPr>
                              <m:t>𝑌</m:t>
                            </m:r>
                          </m:e>
                        </m:d>
                      </m:e>
                      <m:sub>
                        <m:r>
                          <a:rPr lang="en-US" sz="1800" b="0" i="1" smtClean="0">
                            <a:latin typeface="Cambria Math" charset="0"/>
                            <a:ea typeface="Courier" charset="0"/>
                            <a:cs typeface="Courier" charset="0"/>
                          </a:rPr>
                          <m:t>𝑣𝑎𝑙</m:t>
                        </m:r>
                      </m:sub>
                      <m:sup>
                        <m:r>
                          <a:rPr lang="en-US" sz="1800" b="0" i="1" smtClean="0">
                            <a:latin typeface="Cambria Math" charset="0"/>
                            <a:ea typeface="Courier" charset="0"/>
                            <a:cs typeface="Courier" charset="0"/>
                          </a:rPr>
                          <m:t>𝑘</m:t>
                        </m:r>
                      </m:sup>
                    </m:sSubSup>
                  </m:oMath>
                </a14:m>
                <a:endParaRPr lang="en-US" sz="1800" dirty="0">
                  <a:latin typeface="Courier" charset="0"/>
                  <a:ea typeface="Courier" charset="0"/>
                  <a:cs typeface="Courier" charset="0"/>
                </a:endParaRPr>
              </a:p>
              <a:p>
                <a:pPr lvl="2" indent="0">
                  <a:buNone/>
                </a:pPr>
                <a:r>
                  <a:rPr lang="en-US" sz="1800" dirty="0">
                    <a:latin typeface="Courier" charset="0"/>
                    <a:ea typeface="Courier" charset="0"/>
                    <a:cs typeface="Courier" charset="0"/>
                  </a:rPr>
                  <a:t>At this point we have a 2-D matrix, rows are for different k, and columns are for different </a:t>
                </a:r>
                <a14:m>
                  <m:oMath xmlns:m="http://schemas.openxmlformats.org/officeDocument/2006/math">
                    <m:r>
                      <a:rPr lang="en-US" sz="1800" b="0" i="1" smtClean="0">
                        <a:latin typeface="Cambria Math" charset="0"/>
                        <a:ea typeface="Courier" charset="0"/>
                        <a:cs typeface="Courier" charset="0"/>
                      </a:rPr>
                      <m:t>𝜆</m:t>
                    </m:r>
                  </m:oMath>
                </a14:m>
                <a:r>
                  <a:rPr lang="en-US" sz="1800" dirty="0">
                    <a:latin typeface="Courier" charset="0"/>
                    <a:ea typeface="Courier" charset="0"/>
                    <a:cs typeface="Courier" charset="0"/>
                  </a:rPr>
                  <a:t> values. </a:t>
                </a:r>
              </a:p>
              <a:p>
                <a:pPr marL="457200" indent="-457200">
                  <a:buFont typeface="+mj-lt"/>
                  <a:buAutoNum type="arabicPeriod"/>
                </a:pPr>
                <a:r>
                  <a:rPr lang="en-US" sz="2000" dirty="0">
                    <a:latin typeface="Courier" charset="0"/>
                    <a:ea typeface="Courier" charset="0"/>
                    <a:cs typeface="Courier" charset="0"/>
                  </a:rPr>
                  <a:t>Average the </a:t>
                </a:r>
                <a14:m>
                  <m:oMath xmlns:m="http://schemas.openxmlformats.org/officeDocument/2006/math">
                    <m:sSub>
                      <m:sSubPr>
                        <m:ctrlPr>
                          <a:rPr lang="en-US" sz="2000" b="0" i="1" smtClean="0">
                            <a:latin typeface="Cambria Math" panose="02040503050406030204" pitchFamily="18" charset="0"/>
                            <a:ea typeface="Courier" charset="0"/>
                            <a:cs typeface="Courier" charset="0"/>
                          </a:rPr>
                        </m:ctrlPr>
                      </m:sSubPr>
                      <m:e>
                        <m:r>
                          <a:rPr lang="en-US" sz="2000" b="0" i="1" smtClean="0">
                            <a:latin typeface="Cambria Math" charset="0"/>
                            <a:ea typeface="Courier" charset="0"/>
                            <a:cs typeface="Courier" charset="0"/>
                          </a:rPr>
                          <m:t>𝐿</m:t>
                        </m:r>
                      </m:e>
                      <m:sub>
                        <m:r>
                          <a:rPr lang="en-US" sz="2000" b="0" i="1" smtClean="0">
                            <a:latin typeface="Cambria Math" charset="0"/>
                            <a:ea typeface="Courier" charset="0"/>
                            <a:cs typeface="Courier" charset="0"/>
                          </a:rPr>
                          <m:t>𝑀𝑆𝐸</m:t>
                        </m:r>
                      </m:sub>
                    </m:sSub>
                    <m:r>
                      <a:rPr lang="en-US" sz="2000" b="0" i="1" smtClean="0">
                        <a:latin typeface="Cambria Math" charset="0"/>
                        <a:ea typeface="Courier" charset="0"/>
                        <a:cs typeface="Courier" charset="0"/>
                      </a:rPr>
                      <m:t>(</m:t>
                    </m:r>
                    <m:r>
                      <a:rPr lang="en-US" sz="2000" b="0" i="1" smtClean="0">
                        <a:latin typeface="Cambria Math" charset="0"/>
                        <a:ea typeface="Courier" charset="0"/>
                        <a:cs typeface="Courier" charset="0"/>
                      </a:rPr>
                      <m:t>𝜆</m:t>
                    </m:r>
                    <m:r>
                      <a:rPr lang="en-US" sz="2000" b="0" i="1" smtClean="0">
                        <a:latin typeface="Cambria Math" charset="0"/>
                        <a:ea typeface="Courier" charset="0"/>
                        <a:cs typeface="Courier" charset="0"/>
                      </a:rPr>
                      <m:t>,</m:t>
                    </m:r>
                    <m:r>
                      <a:rPr lang="en-US" sz="2000" b="0" i="1" smtClean="0">
                        <a:latin typeface="Cambria Math" charset="0"/>
                        <a:ea typeface="Courier" charset="0"/>
                        <a:cs typeface="Courier" charset="0"/>
                      </a:rPr>
                      <m:t>𝑘</m:t>
                    </m:r>
                    <m:r>
                      <a:rPr lang="en-US" sz="2000" b="0" i="1" smtClean="0">
                        <a:latin typeface="Cambria Math" charset="0"/>
                        <a:ea typeface="Courier" charset="0"/>
                        <a:cs typeface="Courier" charset="0"/>
                      </a:rPr>
                      <m:t>)</m:t>
                    </m:r>
                  </m:oMath>
                </a14:m>
                <a:r>
                  <a:rPr lang="en-US" sz="2000" dirty="0">
                    <a:latin typeface="Courier" charset="0"/>
                    <a:ea typeface="Courier" charset="0"/>
                    <a:cs typeface="Courier" charset="0"/>
                  </a:rPr>
                  <a:t> for each </a:t>
                </a:r>
                <a14:m>
                  <m:oMath xmlns:m="http://schemas.openxmlformats.org/officeDocument/2006/math">
                    <m:r>
                      <a:rPr lang="en-US" sz="2000" i="1">
                        <a:latin typeface="Cambria Math" charset="0"/>
                        <a:ea typeface="Courier" charset="0"/>
                        <a:cs typeface="Courier" charset="0"/>
                      </a:rPr>
                      <m:t>𝜆</m:t>
                    </m:r>
                  </m:oMath>
                </a14:m>
                <a:r>
                  <a:rPr lang="en-US" sz="2000" dirty="0">
                    <a:latin typeface="Courier" charset="0"/>
                    <a:ea typeface="Courier" charset="0"/>
                    <a:cs typeface="Courier" charset="0"/>
                  </a:rPr>
                  <a:t>, </a:t>
                </a:r>
                <a14:m>
                  <m:oMath xmlns:m="http://schemas.openxmlformats.org/officeDocument/2006/math">
                    <m:sSub>
                      <m:sSubPr>
                        <m:ctrlPr>
                          <a:rPr lang="en-US" sz="2000" i="1" smtClean="0">
                            <a:latin typeface="Cambria Math" panose="02040503050406030204" pitchFamily="18" charset="0"/>
                            <a:ea typeface="Courier" charset="0"/>
                            <a:cs typeface="Courier" charset="0"/>
                          </a:rPr>
                        </m:ctrlPr>
                      </m:sSubPr>
                      <m:e>
                        <m:sSub>
                          <m:sSubPr>
                            <m:ctrlPr>
                              <a:rPr lang="en-US" sz="2000" b="0" i="1" dirty="0" smtClean="0">
                                <a:latin typeface="Cambria Math" panose="02040503050406030204" pitchFamily="18" charset="0"/>
                                <a:ea typeface="Courier" charset="0"/>
                                <a:cs typeface="Courier" charset="0"/>
                              </a:rPr>
                            </m:ctrlPr>
                          </m:sSubPr>
                          <m:e>
                            <m:acc>
                              <m:accPr>
                                <m:chr m:val="̅"/>
                                <m:ctrlPr>
                                  <a:rPr lang="en-US" sz="2000" b="0" i="1" dirty="0" smtClean="0">
                                    <a:latin typeface="Cambria Math" panose="02040503050406030204" pitchFamily="18" charset="0"/>
                                    <a:ea typeface="Courier" charset="0"/>
                                    <a:cs typeface="Courier" charset="0"/>
                                  </a:rPr>
                                </m:ctrlPr>
                              </m:accPr>
                              <m:e>
                                <m:r>
                                  <a:rPr lang="en-US" sz="2000" b="0" i="1" dirty="0" smtClean="0">
                                    <a:latin typeface="Cambria Math" charset="0"/>
                                    <a:ea typeface="Courier" charset="0"/>
                                    <a:cs typeface="Courier" charset="0"/>
                                  </a:rPr>
                                  <m:t>𝐿</m:t>
                                </m:r>
                              </m:e>
                            </m:acc>
                          </m:e>
                          <m:sub>
                            <m:r>
                              <a:rPr lang="en-US" sz="2000" b="0" i="1" dirty="0" smtClean="0">
                                <a:latin typeface="Cambria Math" charset="0"/>
                                <a:ea typeface="Courier" charset="0"/>
                                <a:cs typeface="Courier" charset="0"/>
                              </a:rPr>
                              <m:t>𝑀𝑆𝐸</m:t>
                            </m:r>
                          </m:sub>
                        </m:sSub>
                        <m:d>
                          <m:dPr>
                            <m:ctrlPr>
                              <a:rPr lang="en-US" sz="2000" b="0" i="1" dirty="0" smtClean="0">
                                <a:latin typeface="Cambria Math" panose="02040503050406030204" pitchFamily="18" charset="0"/>
                                <a:ea typeface="Courier" charset="0"/>
                                <a:cs typeface="Courier" charset="0"/>
                              </a:rPr>
                            </m:ctrlPr>
                          </m:dPr>
                          <m:e>
                            <m:r>
                              <a:rPr lang="en-US" sz="2000" b="0" i="1" dirty="0" smtClean="0">
                                <a:latin typeface="Cambria Math" charset="0"/>
                                <a:ea typeface="Courier" charset="0"/>
                                <a:cs typeface="Courier" charset="0"/>
                              </a:rPr>
                              <m:t>𝜆</m:t>
                            </m:r>
                          </m:e>
                        </m:d>
                      </m:e>
                      <m:sub/>
                    </m:sSub>
                  </m:oMath>
                </a14:m>
                <a:r>
                  <a:rPr lang="en-US" sz="2000" dirty="0">
                    <a:latin typeface="Courier" charset="0"/>
                    <a:ea typeface="Courier" charset="0"/>
                    <a:cs typeface="Courier" charset="0"/>
                  </a:rPr>
                  <a:t>.  </a:t>
                </a:r>
              </a:p>
              <a:p>
                <a:pPr marL="457200" indent="-457200">
                  <a:buFont typeface="+mj-lt"/>
                  <a:buAutoNum type="arabicPeriod"/>
                </a:pPr>
                <a:r>
                  <a:rPr lang="en-US" sz="2000" dirty="0">
                    <a:latin typeface="Courier" charset="0"/>
                    <a:ea typeface="Courier" charset="0"/>
                    <a:cs typeface="Courier" charset="0"/>
                  </a:rPr>
                  <a:t>Find the </a:t>
                </a:r>
                <a14:m>
                  <m:oMath xmlns:m="http://schemas.openxmlformats.org/officeDocument/2006/math">
                    <m:r>
                      <a:rPr lang="en-US" sz="2000" i="1">
                        <a:latin typeface="Cambria Math" charset="0"/>
                        <a:ea typeface="Courier" charset="0"/>
                        <a:cs typeface="Courier" charset="0"/>
                      </a:rPr>
                      <m:t>𝜆</m:t>
                    </m:r>
                  </m:oMath>
                </a14:m>
                <a:r>
                  <a:rPr lang="en-US" sz="2000" dirty="0">
                    <a:latin typeface="Courier" charset="0"/>
                    <a:ea typeface="Courier" charset="0"/>
                    <a:cs typeface="Courier" charset="0"/>
                  </a:rPr>
                  <a:t> that minimizes the </a:t>
                </a:r>
                <a14:m>
                  <m:oMath xmlns:m="http://schemas.openxmlformats.org/officeDocument/2006/math">
                    <m:sSub>
                      <m:sSubPr>
                        <m:ctrlPr>
                          <a:rPr lang="en-US" sz="2000" i="1">
                            <a:latin typeface="Cambria Math" panose="02040503050406030204" pitchFamily="18" charset="0"/>
                            <a:ea typeface="Courier" charset="0"/>
                            <a:cs typeface="Courier" charset="0"/>
                          </a:rPr>
                        </m:ctrlPr>
                      </m:sSubPr>
                      <m:e>
                        <m:sSub>
                          <m:sSubPr>
                            <m:ctrlPr>
                              <a:rPr lang="en-US" sz="2000" i="1" dirty="0">
                                <a:latin typeface="Cambria Math" panose="02040503050406030204" pitchFamily="18" charset="0"/>
                                <a:ea typeface="Courier" charset="0"/>
                                <a:cs typeface="Courier" charset="0"/>
                              </a:rPr>
                            </m:ctrlPr>
                          </m:sSubPr>
                          <m:e>
                            <m:acc>
                              <m:accPr>
                                <m:chr m:val="̅"/>
                                <m:ctrlPr>
                                  <a:rPr lang="en-US" sz="2000" i="1" dirty="0">
                                    <a:latin typeface="Cambria Math" panose="02040503050406030204" pitchFamily="18" charset="0"/>
                                    <a:ea typeface="Courier" charset="0"/>
                                    <a:cs typeface="Courier" charset="0"/>
                                  </a:rPr>
                                </m:ctrlPr>
                              </m:accPr>
                              <m:e>
                                <m:r>
                                  <a:rPr lang="en-US" sz="2000" i="1" dirty="0">
                                    <a:latin typeface="Cambria Math" charset="0"/>
                                    <a:ea typeface="Courier" charset="0"/>
                                    <a:cs typeface="Courier" charset="0"/>
                                  </a:rPr>
                                  <m:t>𝐿</m:t>
                                </m:r>
                              </m:e>
                            </m:acc>
                          </m:e>
                          <m:sub>
                            <m:r>
                              <a:rPr lang="en-US" sz="2000" i="1" dirty="0">
                                <a:latin typeface="Cambria Math" charset="0"/>
                                <a:ea typeface="Courier" charset="0"/>
                                <a:cs typeface="Courier" charset="0"/>
                              </a:rPr>
                              <m:t>𝑀𝑆𝐸</m:t>
                            </m:r>
                          </m:sub>
                        </m:sSub>
                        <m:d>
                          <m:dPr>
                            <m:ctrlPr>
                              <a:rPr lang="en-US" sz="2000" i="1" dirty="0">
                                <a:latin typeface="Cambria Math" panose="02040503050406030204" pitchFamily="18" charset="0"/>
                                <a:ea typeface="Courier" charset="0"/>
                                <a:cs typeface="Courier" charset="0"/>
                              </a:rPr>
                            </m:ctrlPr>
                          </m:dPr>
                          <m:e>
                            <m:r>
                              <a:rPr lang="en-US" sz="2000" i="1" dirty="0">
                                <a:latin typeface="Cambria Math" charset="0"/>
                                <a:ea typeface="Courier" charset="0"/>
                                <a:cs typeface="Courier" charset="0"/>
                              </a:rPr>
                              <m:t>𝜆</m:t>
                            </m:r>
                          </m:e>
                        </m:d>
                      </m:e>
                      <m:sub/>
                    </m:sSub>
                  </m:oMath>
                </a14:m>
                <a:r>
                  <a:rPr lang="en-US" sz="2000" dirty="0">
                    <a:latin typeface="Courier" charset="0"/>
                    <a:ea typeface="Courier" charset="0"/>
                    <a:cs typeface="Courier" charset="0"/>
                  </a:rPr>
                  <a:t>,  resulting to </a:t>
                </a:r>
                <a14:m>
                  <m:oMath xmlns:m="http://schemas.openxmlformats.org/officeDocument/2006/math">
                    <m:sSub>
                      <m:sSubPr>
                        <m:ctrlPr>
                          <a:rPr lang="en-US" sz="2000" b="0" i="1" smtClean="0">
                            <a:latin typeface="Cambria Math" panose="02040503050406030204" pitchFamily="18" charset="0"/>
                            <a:ea typeface="Courier" charset="0"/>
                            <a:cs typeface="Courier" charset="0"/>
                          </a:rPr>
                        </m:ctrlPr>
                      </m:sSubPr>
                      <m:e>
                        <m:r>
                          <a:rPr lang="en-US" sz="2000" i="1">
                            <a:latin typeface="Cambria Math" charset="0"/>
                            <a:ea typeface="Courier" charset="0"/>
                            <a:cs typeface="Courier" charset="0"/>
                          </a:rPr>
                          <m:t>𝜆</m:t>
                        </m:r>
                      </m:e>
                      <m:sub>
                        <m:r>
                          <a:rPr lang="en-US" sz="2000" b="0" i="1" smtClean="0">
                            <a:latin typeface="Cambria Math" charset="0"/>
                            <a:ea typeface="Courier" charset="0"/>
                            <a:cs typeface="Courier" charset="0"/>
                          </a:rPr>
                          <m:t>𝑟𝑖𝑑𝑔𝑒</m:t>
                        </m:r>
                      </m:sub>
                    </m:sSub>
                  </m:oMath>
                </a14:m>
                <a:r>
                  <a:rPr lang="en-US" sz="2000" dirty="0">
                    <a:latin typeface="Courier" charset="0"/>
                    <a:ea typeface="Courier" charset="0"/>
                    <a:cs typeface="Courier" charset="0"/>
                  </a:rPr>
                  <a:t>.</a:t>
                </a:r>
              </a:p>
              <a:p>
                <a:pPr marL="457200" indent="-457200">
                  <a:buFont typeface="+mj-lt"/>
                  <a:buAutoNum type="arabicPeriod"/>
                </a:pPr>
                <a:r>
                  <a:rPr lang="en-US" sz="2000" dirty="0">
                    <a:latin typeface="Courier" charset="0"/>
                    <a:ea typeface="Courier" charset="0"/>
                    <a:cs typeface="Courier" charset="0"/>
                  </a:rPr>
                  <a:t>Refit the model using the full </a:t>
                </a:r>
                <a:r>
                  <a:rPr lang="en-US" sz="2000" dirty="0"/>
                  <a:t>training data, </a:t>
                </a:r>
                <a:r>
                  <a:rPr lang="en-US" sz="2000" dirty="0">
                    <a:latin typeface="Courier" charset="0"/>
                    <a:ea typeface="Courier" charset="0"/>
                    <a:cs typeface="Courier" charset="0"/>
                  </a:rPr>
                  <a:t> </a:t>
                </a:r>
                <a14:m>
                  <m:oMath xmlns:m="http://schemas.openxmlformats.org/officeDocument/2006/math">
                    <m:r>
                      <a:rPr lang="en-US" sz="2000" i="1">
                        <a:latin typeface="Cambria Math" charset="0"/>
                        <a:ea typeface="Courier" charset="0"/>
                        <a:cs typeface="Courier" charset="0"/>
                      </a:rPr>
                      <m:t>{</m:t>
                    </m:r>
                    <m:sSub>
                      <m:sSubPr>
                        <m:ctrlPr>
                          <a:rPr lang="en-US" sz="2000" i="1">
                            <a:latin typeface="Cambria Math" panose="02040503050406030204" pitchFamily="18" charset="0"/>
                            <a:ea typeface="Courier" charset="0"/>
                            <a:cs typeface="Courier" charset="0"/>
                          </a:rPr>
                        </m:ctrlPr>
                      </m:sSubPr>
                      <m:e>
                        <m:d>
                          <m:dPr>
                            <m:begChr m:val="{"/>
                            <m:endChr m:val="}"/>
                            <m:ctrlPr>
                              <a:rPr lang="en-US" sz="2000" i="1">
                                <a:latin typeface="Cambria Math" panose="02040503050406030204" pitchFamily="18" charset="0"/>
                                <a:ea typeface="Courier" charset="0"/>
                                <a:cs typeface="Courier" charset="0"/>
                              </a:rPr>
                            </m:ctrlPr>
                          </m:dPr>
                          <m:e>
                            <m:r>
                              <a:rPr lang="en-US" sz="2000" i="1">
                                <a:latin typeface="Cambria Math" charset="0"/>
                                <a:ea typeface="Courier" charset="0"/>
                                <a:cs typeface="Courier" charset="0"/>
                              </a:rPr>
                              <m:t>𝑋</m:t>
                            </m:r>
                            <m:r>
                              <a:rPr lang="en-US" sz="2000" i="1">
                                <a:latin typeface="Cambria Math" charset="0"/>
                                <a:ea typeface="Courier" charset="0"/>
                                <a:cs typeface="Courier" charset="0"/>
                              </a:rPr>
                              <m:t>,</m:t>
                            </m:r>
                            <m:r>
                              <a:rPr lang="en-US" sz="2000" i="1">
                                <a:latin typeface="Cambria Math" charset="0"/>
                                <a:ea typeface="Courier" charset="0"/>
                                <a:cs typeface="Courier" charset="0"/>
                              </a:rPr>
                              <m:t>𝑌</m:t>
                            </m:r>
                          </m:e>
                        </m:d>
                      </m:e>
                      <m:sub>
                        <m:r>
                          <a:rPr lang="en-US" sz="2000" i="1">
                            <a:latin typeface="Cambria Math" charset="0"/>
                            <a:ea typeface="Courier" charset="0"/>
                            <a:cs typeface="Courier" charset="0"/>
                          </a:rPr>
                          <m:t>𝑡𝑟𝑎𝑖𝑛</m:t>
                        </m:r>
                      </m:sub>
                    </m:sSub>
                    <m:r>
                      <a:rPr lang="en-US" sz="2000" i="1">
                        <a:latin typeface="Cambria Math" charset="0"/>
                        <a:ea typeface="Courier" charset="0"/>
                        <a:cs typeface="Courier" charset="0"/>
                      </a:rPr>
                      <m:t>,</m:t>
                    </m:r>
                    <m:sSub>
                      <m:sSubPr>
                        <m:ctrlPr>
                          <a:rPr lang="en-US" sz="2000" i="1">
                            <a:latin typeface="Cambria Math" panose="02040503050406030204" pitchFamily="18" charset="0"/>
                            <a:ea typeface="Courier" charset="0"/>
                            <a:cs typeface="Courier" charset="0"/>
                          </a:rPr>
                        </m:ctrlPr>
                      </m:sSubPr>
                      <m:e>
                        <m:d>
                          <m:dPr>
                            <m:begChr m:val="{"/>
                            <m:endChr m:val="}"/>
                            <m:ctrlPr>
                              <a:rPr lang="en-US" sz="2000" i="1">
                                <a:latin typeface="Cambria Math" panose="02040503050406030204" pitchFamily="18" charset="0"/>
                                <a:ea typeface="Courier" charset="0"/>
                                <a:cs typeface="Courier" charset="0"/>
                              </a:rPr>
                            </m:ctrlPr>
                          </m:dPr>
                          <m:e>
                            <m:r>
                              <a:rPr lang="en-US" sz="2000" i="1">
                                <a:latin typeface="Cambria Math" charset="0"/>
                                <a:ea typeface="Courier" charset="0"/>
                                <a:cs typeface="Courier" charset="0"/>
                              </a:rPr>
                              <m:t>𝑋</m:t>
                            </m:r>
                            <m:r>
                              <a:rPr lang="en-US" sz="2000" i="1">
                                <a:latin typeface="Cambria Math" charset="0"/>
                                <a:ea typeface="Courier" charset="0"/>
                                <a:cs typeface="Courier" charset="0"/>
                              </a:rPr>
                              <m:t>,</m:t>
                            </m:r>
                            <m:r>
                              <a:rPr lang="en-US" sz="2000" i="1">
                                <a:latin typeface="Cambria Math" charset="0"/>
                                <a:ea typeface="Courier" charset="0"/>
                                <a:cs typeface="Courier" charset="0"/>
                              </a:rPr>
                              <m:t>𝑌</m:t>
                            </m:r>
                          </m:e>
                        </m:d>
                      </m:e>
                      <m:sub>
                        <m:r>
                          <a:rPr lang="en-US" sz="2000" i="1">
                            <a:latin typeface="Cambria Math" charset="0"/>
                            <a:ea typeface="Courier" charset="0"/>
                            <a:cs typeface="Courier" charset="0"/>
                          </a:rPr>
                          <m:t>𝑣𝑎𝑙</m:t>
                        </m:r>
                      </m:sub>
                    </m:sSub>
                  </m:oMath>
                </a14:m>
                <a:r>
                  <a:rPr lang="en-US" sz="2000" dirty="0"/>
                  <a:t> },  resulting to </a:t>
                </a:r>
                <a14:m>
                  <m:oMath xmlns:m="http://schemas.openxmlformats.org/officeDocument/2006/math">
                    <m:r>
                      <a:rPr lang="en-US" sz="2000" i="1" dirty="0">
                        <a:latin typeface="Cambria Math" charset="0"/>
                        <a:ea typeface="Courier" charset="0"/>
                        <a:cs typeface="Courier" charset="0"/>
                      </a:rPr>
                      <m:t> </m:t>
                    </m:r>
                    <m:sSub>
                      <m:sSubPr>
                        <m:ctrlPr>
                          <a:rPr lang="en-US" sz="2000" i="1" dirty="0">
                            <a:latin typeface="Cambria Math" panose="02040503050406030204" pitchFamily="18" charset="0"/>
                            <a:ea typeface="Courier" charset="0"/>
                            <a:cs typeface="Courier" charset="0"/>
                          </a:rPr>
                        </m:ctrlPr>
                      </m:sSubPr>
                      <m:e>
                        <m:acc>
                          <m:accPr>
                            <m:chr m:val="̂"/>
                            <m:ctrlPr>
                              <a:rPr lang="en-US" sz="2000" i="1">
                                <a:latin typeface="Cambria Math" panose="02040503050406030204" pitchFamily="18" charset="0"/>
                                <a:ea typeface="Courier" charset="0"/>
                                <a:cs typeface="Courier" charset="0"/>
                              </a:rPr>
                            </m:ctrlPr>
                          </m:accPr>
                          <m:e>
                            <m:r>
                              <a:rPr lang="en-US" sz="2000" i="1">
                                <a:latin typeface="Cambria Math" charset="0"/>
                                <a:ea typeface="Courier" charset="0"/>
                                <a:cs typeface="Courier" charset="0"/>
                              </a:rPr>
                              <m:t>𝛽</m:t>
                            </m:r>
                          </m:e>
                        </m:acc>
                        <m:r>
                          <a:rPr lang="en-US" sz="2000" i="1">
                            <a:latin typeface="Cambria Math" charset="0"/>
                            <a:ea typeface="Courier" charset="0"/>
                            <a:cs typeface="Courier" charset="0"/>
                          </a:rPr>
                          <m:t> </m:t>
                        </m:r>
                      </m:e>
                      <m:sub>
                        <m:r>
                          <a:rPr lang="en-US" sz="2000" b="0" i="1" smtClean="0">
                            <a:latin typeface="Cambria Math" charset="0"/>
                            <a:ea typeface="Courier" charset="0"/>
                            <a:cs typeface="Courier" charset="0"/>
                          </a:rPr>
                          <m:t>𝑟</m:t>
                        </m:r>
                        <m:r>
                          <a:rPr lang="en-US" sz="2000" i="1" dirty="0">
                            <a:latin typeface="Cambria Math" charset="0"/>
                            <a:ea typeface="Courier" charset="0"/>
                            <a:cs typeface="Courier" charset="0"/>
                          </a:rPr>
                          <m:t>𝑖𝑑𝑔𝑒</m:t>
                        </m:r>
                      </m:sub>
                    </m:sSub>
                    <m:d>
                      <m:dPr>
                        <m:ctrlPr>
                          <a:rPr lang="en-US" sz="2000" i="1" dirty="0">
                            <a:latin typeface="Cambria Math" panose="02040503050406030204" pitchFamily="18" charset="0"/>
                            <a:ea typeface="Courier" charset="0"/>
                            <a:cs typeface="Courier" charset="0"/>
                          </a:rPr>
                        </m:ctrlPr>
                      </m:dPr>
                      <m:e>
                        <m:sSub>
                          <m:sSubPr>
                            <m:ctrlPr>
                              <a:rPr lang="en-US" sz="2000" i="1" dirty="0">
                                <a:latin typeface="Cambria Math" panose="02040503050406030204" pitchFamily="18" charset="0"/>
                                <a:ea typeface="Courier" charset="0"/>
                                <a:cs typeface="Courier" charset="0"/>
                              </a:rPr>
                            </m:ctrlPr>
                          </m:sSubPr>
                          <m:e>
                            <m:r>
                              <a:rPr lang="en-US" sz="2000" i="1" dirty="0">
                                <a:latin typeface="Cambria Math" charset="0"/>
                                <a:ea typeface="Courier" charset="0"/>
                                <a:cs typeface="Courier" charset="0"/>
                              </a:rPr>
                              <m:t>𝜆</m:t>
                            </m:r>
                          </m:e>
                          <m:sub>
                            <m:r>
                              <a:rPr lang="en-US" sz="2000" b="0" i="1" dirty="0" smtClean="0">
                                <a:latin typeface="Cambria Math" charset="0"/>
                                <a:ea typeface="Courier" charset="0"/>
                                <a:cs typeface="Courier" charset="0"/>
                              </a:rPr>
                              <m:t>𝑟</m:t>
                            </m:r>
                            <m:r>
                              <a:rPr lang="en-US" sz="2000" i="1" dirty="0">
                                <a:latin typeface="Cambria Math" charset="0"/>
                                <a:ea typeface="Courier" charset="0"/>
                                <a:cs typeface="Courier" charset="0"/>
                              </a:rPr>
                              <m:t>𝑖𝑑𝑔𝑒</m:t>
                            </m:r>
                          </m:sub>
                        </m:sSub>
                      </m:e>
                    </m:d>
                  </m:oMath>
                </a14:m>
                <a:endParaRPr lang="en-US" sz="2000" dirty="0"/>
              </a:p>
              <a:p>
                <a:pPr marL="457200" indent="-457200">
                  <a:buFont typeface="+mj-lt"/>
                  <a:buAutoNum type="arabicPeriod"/>
                </a:pPr>
                <a:r>
                  <a:rPr lang="en-US" sz="2000" dirty="0">
                    <a:latin typeface="Courier" charset="0"/>
                    <a:ea typeface="Courier" charset="0"/>
                    <a:cs typeface="Courier" charset="0"/>
                  </a:rPr>
                  <a:t>report MSE or R</a:t>
                </a:r>
                <a:r>
                  <a:rPr lang="en-US" sz="2000" baseline="30000" dirty="0">
                    <a:latin typeface="Courier" charset="0"/>
                    <a:ea typeface="Courier" charset="0"/>
                    <a:cs typeface="Courier" charset="0"/>
                  </a:rPr>
                  <a:t>2 </a:t>
                </a:r>
                <a:r>
                  <a:rPr lang="en-US" sz="2000" dirty="0">
                    <a:latin typeface="Courier" charset="0"/>
                    <a:ea typeface="Courier" charset="0"/>
                    <a:cs typeface="Courier" charset="0"/>
                  </a:rPr>
                  <a:t>on </a:t>
                </a:r>
                <a14:m>
                  <m:oMath xmlns:m="http://schemas.openxmlformats.org/officeDocument/2006/math">
                    <m:sSub>
                      <m:sSubPr>
                        <m:ctrlPr>
                          <a:rPr lang="en-US" sz="2000" i="1">
                            <a:latin typeface="Cambria Math" panose="02040503050406030204" pitchFamily="18" charset="0"/>
                            <a:ea typeface="Courier" charset="0"/>
                            <a:cs typeface="Courier" charset="0"/>
                          </a:rPr>
                        </m:ctrlPr>
                      </m:sSubPr>
                      <m:e>
                        <m:d>
                          <m:dPr>
                            <m:begChr m:val="{"/>
                            <m:endChr m:val="}"/>
                            <m:ctrlPr>
                              <a:rPr lang="en-US" sz="2000" i="1">
                                <a:latin typeface="Cambria Math" panose="02040503050406030204" pitchFamily="18" charset="0"/>
                                <a:ea typeface="Courier" charset="0"/>
                                <a:cs typeface="Courier" charset="0"/>
                              </a:rPr>
                            </m:ctrlPr>
                          </m:dPr>
                          <m:e>
                            <m:r>
                              <a:rPr lang="en-US" sz="2000" i="1">
                                <a:latin typeface="Cambria Math" charset="0"/>
                                <a:ea typeface="Courier" charset="0"/>
                                <a:cs typeface="Courier" charset="0"/>
                              </a:rPr>
                              <m:t>𝑋</m:t>
                            </m:r>
                            <m:r>
                              <a:rPr lang="en-US" sz="2000" i="1">
                                <a:latin typeface="Cambria Math" charset="0"/>
                                <a:ea typeface="Courier" charset="0"/>
                                <a:cs typeface="Courier" charset="0"/>
                              </a:rPr>
                              <m:t>,</m:t>
                            </m:r>
                            <m:r>
                              <a:rPr lang="en-US" sz="2000" i="1">
                                <a:latin typeface="Cambria Math" charset="0"/>
                                <a:ea typeface="Courier" charset="0"/>
                                <a:cs typeface="Courier" charset="0"/>
                              </a:rPr>
                              <m:t>𝑌</m:t>
                            </m:r>
                          </m:e>
                        </m:d>
                      </m:e>
                      <m:sub>
                        <m:r>
                          <a:rPr lang="en-US" sz="2000" i="1">
                            <a:latin typeface="Cambria Math" charset="0"/>
                            <a:ea typeface="Courier" charset="0"/>
                            <a:cs typeface="Courier" charset="0"/>
                          </a:rPr>
                          <m:t>𝑡𝑒𝑠𝑡</m:t>
                        </m:r>
                      </m:sub>
                    </m:sSub>
                  </m:oMath>
                </a14:m>
                <a:r>
                  <a:rPr lang="en-US" sz="2000" dirty="0">
                    <a:latin typeface="Courier" charset="0"/>
                    <a:ea typeface="Courier" charset="0"/>
                    <a:cs typeface="Courier" charset="0"/>
                  </a:rPr>
                  <a:t> given the </a:t>
                </a:r>
                <a14:m>
                  <m:oMath xmlns:m="http://schemas.openxmlformats.org/officeDocument/2006/math">
                    <m:sSub>
                      <m:sSubPr>
                        <m:ctrlPr>
                          <a:rPr lang="en-US" sz="2000" i="1" dirty="0">
                            <a:latin typeface="Cambria Math" panose="02040503050406030204" pitchFamily="18" charset="0"/>
                            <a:ea typeface="Courier" charset="0"/>
                            <a:cs typeface="Courier" charset="0"/>
                          </a:rPr>
                        </m:ctrlPr>
                      </m:sSubPr>
                      <m:e>
                        <m:acc>
                          <m:accPr>
                            <m:chr m:val="̂"/>
                            <m:ctrlPr>
                              <a:rPr lang="en-US" sz="2000" i="1">
                                <a:latin typeface="Cambria Math" panose="02040503050406030204" pitchFamily="18" charset="0"/>
                                <a:ea typeface="Courier" charset="0"/>
                                <a:cs typeface="Courier" charset="0"/>
                              </a:rPr>
                            </m:ctrlPr>
                          </m:accPr>
                          <m:e>
                            <m:r>
                              <a:rPr lang="en-US" sz="2000" i="1">
                                <a:latin typeface="Cambria Math" charset="0"/>
                                <a:ea typeface="Courier" charset="0"/>
                                <a:cs typeface="Courier" charset="0"/>
                              </a:rPr>
                              <m:t>𝛽</m:t>
                            </m:r>
                          </m:e>
                        </m:acc>
                      </m:e>
                      <m:sub>
                        <m:r>
                          <a:rPr lang="en-US" sz="2000" b="0" i="1" smtClean="0">
                            <a:latin typeface="Cambria Math" charset="0"/>
                            <a:ea typeface="Courier" charset="0"/>
                            <a:cs typeface="Courier" charset="0"/>
                          </a:rPr>
                          <m:t>𝑟</m:t>
                        </m:r>
                        <m:r>
                          <a:rPr lang="en-US" sz="2000" i="1" dirty="0">
                            <a:latin typeface="Cambria Math" charset="0"/>
                            <a:ea typeface="Courier" charset="0"/>
                            <a:cs typeface="Courier" charset="0"/>
                          </a:rPr>
                          <m:t>𝑖𝑑𝑔𝑒</m:t>
                        </m:r>
                      </m:sub>
                    </m:sSub>
                    <m:d>
                      <m:dPr>
                        <m:ctrlPr>
                          <a:rPr lang="en-US" sz="2000" i="1" dirty="0">
                            <a:latin typeface="Cambria Math" panose="02040503050406030204" pitchFamily="18" charset="0"/>
                            <a:ea typeface="Courier" charset="0"/>
                            <a:cs typeface="Courier" charset="0"/>
                          </a:rPr>
                        </m:ctrlPr>
                      </m:dPr>
                      <m:e>
                        <m:sSub>
                          <m:sSubPr>
                            <m:ctrlPr>
                              <a:rPr lang="en-US" sz="2000" i="1" dirty="0">
                                <a:latin typeface="Cambria Math" panose="02040503050406030204" pitchFamily="18" charset="0"/>
                                <a:ea typeface="Courier" charset="0"/>
                                <a:cs typeface="Courier" charset="0"/>
                              </a:rPr>
                            </m:ctrlPr>
                          </m:sSubPr>
                          <m:e>
                            <m:r>
                              <a:rPr lang="en-US" sz="2000" i="1" dirty="0">
                                <a:latin typeface="Cambria Math" charset="0"/>
                                <a:ea typeface="Courier" charset="0"/>
                                <a:cs typeface="Courier" charset="0"/>
                              </a:rPr>
                              <m:t>𝜆</m:t>
                            </m:r>
                          </m:e>
                          <m:sub>
                            <m:r>
                              <a:rPr lang="en-US" sz="2000" b="0" i="1" dirty="0" smtClean="0">
                                <a:latin typeface="Cambria Math" charset="0"/>
                                <a:ea typeface="Courier" charset="0"/>
                                <a:cs typeface="Courier" charset="0"/>
                              </a:rPr>
                              <m:t>𝑟</m:t>
                            </m:r>
                            <m:r>
                              <a:rPr lang="en-US" sz="2000" i="1" dirty="0">
                                <a:latin typeface="Cambria Math" charset="0"/>
                                <a:ea typeface="Courier" charset="0"/>
                                <a:cs typeface="Courier" charset="0"/>
                              </a:rPr>
                              <m:t>𝑖𝑑𝑔𝑒</m:t>
                            </m:r>
                          </m:sub>
                        </m:sSub>
                      </m:e>
                    </m:d>
                  </m:oMath>
                </a14:m>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latin typeface="Courier" charset="0"/>
                  <a:ea typeface="Courier" charset="0"/>
                  <a:cs typeface="Courier" charset="0"/>
                </a:endParaRPr>
              </a:p>
              <a:p>
                <a:pPr marL="457200" indent="-457200">
                  <a:buFont typeface="+mj-lt"/>
                  <a:buAutoNum type="arabicPeriod"/>
                </a:pPr>
                <a:endParaRPr lang="en-US" sz="2000" dirty="0">
                  <a:latin typeface="Courier" charset="0"/>
                  <a:ea typeface="Courier" charset="0"/>
                  <a:cs typeface="Courier"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5003" y="989759"/>
                <a:ext cx="11021993" cy="2111143"/>
              </a:xfrm>
              <a:blipFill rotWithShape="0">
                <a:blip r:embed="rId2"/>
                <a:stretch>
                  <a:fillRect l="-608" t="-2017" r="-55" b="-1492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C616E8F-BF65-1643-9F00-FF84D0665BC6}" type="slidenum">
              <a:rPr lang="en-US" smtClean="0"/>
              <a:t>47</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9258126" y="84909"/>
              <a:ext cx="2779649" cy="1828800"/>
            </p:xfrm>
            <a:graphic>
              <a:graphicData uri="http://schemas.openxmlformats.org/drawingml/2006/table">
                <a:tbl>
                  <a:tblPr firstRow="1" bandRow="1">
                    <a:tableStyleId>{793D81CF-94F2-401A-BA57-92F5A7B2D0C5}</a:tableStyleId>
                  </a:tblPr>
                  <a:tblGrid>
                    <a:gridCol w="576580">
                      <a:extLst>
                        <a:ext uri="{9D8B030D-6E8A-4147-A177-3AD203B41FA5}">
                          <a16:colId xmlns:a16="http://schemas.microsoft.com/office/drawing/2014/main" val="20000"/>
                        </a:ext>
                      </a:extLst>
                    </a:gridCol>
                    <a:gridCol w="576580">
                      <a:extLst>
                        <a:ext uri="{9D8B030D-6E8A-4147-A177-3AD203B41FA5}">
                          <a16:colId xmlns:a16="http://schemas.microsoft.com/office/drawing/2014/main" val="20001"/>
                        </a:ext>
                      </a:extLst>
                    </a:gridCol>
                    <a:gridCol w="473329">
                      <a:extLst>
                        <a:ext uri="{9D8B030D-6E8A-4147-A177-3AD203B41FA5}">
                          <a16:colId xmlns:a16="http://schemas.microsoft.com/office/drawing/2014/main" val="20002"/>
                        </a:ext>
                      </a:extLst>
                    </a:gridCol>
                    <a:gridCol w="576580">
                      <a:extLst>
                        <a:ext uri="{9D8B030D-6E8A-4147-A177-3AD203B41FA5}">
                          <a16:colId xmlns:a16="http://schemas.microsoft.com/office/drawing/2014/main" val="20003"/>
                        </a:ext>
                      </a:extLst>
                    </a:gridCol>
                    <a:gridCol w="576580">
                      <a:extLst>
                        <a:ext uri="{9D8B030D-6E8A-4147-A177-3AD203B41FA5}">
                          <a16:colId xmlns:a16="http://schemas.microsoft.com/office/drawing/2014/main" val="20004"/>
                        </a:ext>
                      </a:extLst>
                    </a:gridCol>
                  </a:tblGrid>
                  <a:tr h="354419">
                    <a:tc>
                      <a:txBody>
                        <a:bodyPr/>
                        <a:lstStyle/>
                        <a:p>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𝟏</m:t>
                                    </m:r>
                                  </m:sub>
                                </m:sSub>
                              </m:oMath>
                            </m:oMathPara>
                          </a14:m>
                          <a:endParaRPr lang="en-US" dirty="0"/>
                        </a:p>
                      </a:txBody>
                      <a:tcPr>
                        <a:solidFill>
                          <a:schemeClr val="tx1">
                            <a:lumMod val="75000"/>
                            <a:lumOff val="25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𝟐</m:t>
                                    </m:r>
                                  </m:sub>
                                </m:sSub>
                              </m:oMath>
                            </m:oMathPara>
                          </a14:m>
                          <a:endParaRPr lang="en-US" dirty="0"/>
                        </a:p>
                      </a:txBody>
                      <a:tcPr>
                        <a:solidFill>
                          <a:schemeClr val="tx1">
                            <a:lumMod val="75000"/>
                            <a:lumOff val="25000"/>
                          </a:schemeClr>
                        </a:solidFill>
                      </a:tcPr>
                    </a:tc>
                    <a:tc>
                      <a:txBody>
                        <a:bodyPr/>
                        <a:lstStyle/>
                        <a:p>
                          <a:pPr algn="ctr"/>
                          <a:r>
                            <a:rPr lang="mr-IN" dirty="0"/>
                            <a:t>…</a:t>
                          </a:r>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𝒏</m:t>
                                    </m:r>
                                  </m:sub>
                                </m:sSub>
                              </m:oMath>
                            </m:oMathPara>
                          </a14:m>
                          <a:endParaRPr lang="en-US" dirty="0"/>
                        </a:p>
                      </a:txBody>
                      <a:tcPr>
                        <a:solidFill>
                          <a:schemeClr val="tx1">
                            <a:lumMod val="75000"/>
                            <a:lumOff val="25000"/>
                          </a:schemeClr>
                        </a:solidFill>
                      </a:tcPr>
                    </a:tc>
                    <a:extLst>
                      <a:ext uri="{0D108BD9-81ED-4DB2-BD59-A6C34878D82A}">
                        <a16:rowId xmlns:a16="http://schemas.microsoft.com/office/drawing/2014/main" val="10000"/>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1</m:t>
                                    </m:r>
                                  </m:sub>
                                </m:sSub>
                              </m:oMath>
                            </m:oMathPara>
                          </a14:m>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1"/>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2</m:t>
                                    </m:r>
                                  </m:sub>
                                </m:sSub>
                              </m:oMath>
                            </m:oMathPara>
                          </a14:m>
                          <a:endParaRPr lang="en-US" dirty="0">
                            <a:solidFill>
                              <a:schemeClr val="bg1"/>
                            </a:solidFill>
                          </a:endParaRPr>
                        </a:p>
                      </a:txBody>
                      <a:tcPr>
                        <a:solidFill>
                          <a:schemeClr val="tx1">
                            <a:lumMod val="75000"/>
                            <a:lumOff val="25000"/>
                          </a:schemeClr>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2"/>
                      </a:ext>
                    </a:extLst>
                  </a:tr>
                  <a:tr h="354419">
                    <a:tc>
                      <a:txBody>
                        <a:bodyPr/>
                        <a:lstStyle/>
                        <a:p>
                          <a:pPr algn="ctr"/>
                          <a:r>
                            <a:rPr lang="mr-IN" dirty="0">
                              <a:solidFill>
                                <a:schemeClr val="bg1"/>
                              </a:solidFill>
                            </a:rPr>
                            <a:t>…</a:t>
                          </a:r>
                          <a:r>
                            <a:rPr lang="en-US" dirty="0">
                              <a:solidFill>
                                <a:schemeClr val="bg1"/>
                              </a:solidFill>
                            </a:rPr>
                            <a:t> </a:t>
                          </a:r>
                        </a:p>
                      </a:txBody>
                      <a:tcPr>
                        <a:solidFill>
                          <a:schemeClr val="tx1">
                            <a:lumMod val="75000"/>
                            <a:lumOff val="25000"/>
                          </a:schemeClr>
                        </a:solid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𝑛</m:t>
                                    </m:r>
                                  </m:sub>
                                </m:sSub>
                              </m:oMath>
                            </m:oMathPara>
                          </a14:m>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334836088"/>
                  </p:ext>
                </p:extLst>
              </p:nvPr>
            </p:nvGraphicFramePr>
            <p:xfrm>
              <a:off x="9258126" y="84909"/>
              <a:ext cx="2779649" cy="1828800"/>
            </p:xfrm>
            <a:graphic>
              <a:graphicData uri="http://schemas.openxmlformats.org/drawingml/2006/table">
                <a:tbl>
                  <a:tblPr firstRow="1" bandRow="1">
                    <a:tableStyleId>{793D81CF-94F2-401A-BA57-92F5A7B2D0C5}</a:tableStyleId>
                  </a:tblPr>
                  <a:tblGrid>
                    <a:gridCol w="576580"/>
                    <a:gridCol w="576580"/>
                    <a:gridCol w="473329"/>
                    <a:gridCol w="576580"/>
                    <a:gridCol w="576580"/>
                  </a:tblGrid>
                  <a:tr h="365760">
                    <a:tc>
                      <a:txBody>
                        <a:bodyPr/>
                        <a:lstStyle/>
                        <a:p>
                          <a:endParaRPr lang="en-US" dirty="0"/>
                        </a:p>
                      </a:txBody>
                      <a:tcPr>
                        <a:solidFill>
                          <a:schemeClr val="tx1">
                            <a:lumMod val="75000"/>
                            <a:lumOff val="25000"/>
                          </a:schemeClr>
                        </a:solidFill>
                      </a:tcPr>
                    </a:tc>
                    <a:tc>
                      <a:txBody>
                        <a:bodyPr/>
                        <a:lstStyle/>
                        <a:p>
                          <a:endParaRPr lang="en-US"/>
                        </a:p>
                      </a:txBody>
                      <a:tcPr>
                        <a:blipFill rotWithShape="0">
                          <a:blip r:embed="rId3"/>
                          <a:stretch>
                            <a:fillRect l="-101053" t="-8333" r="-283158" b="-406667"/>
                          </a:stretch>
                        </a:blipFill>
                      </a:tcPr>
                    </a:tc>
                    <a:tc>
                      <a:txBody>
                        <a:bodyPr/>
                        <a:lstStyle/>
                        <a:p>
                          <a:endParaRPr lang="en-US"/>
                        </a:p>
                      </a:txBody>
                      <a:tcPr>
                        <a:blipFill rotWithShape="0">
                          <a:blip r:embed="rId3"/>
                          <a:stretch>
                            <a:fillRect l="-248052" t="-8333" r="-249351" b="-406667"/>
                          </a:stretch>
                        </a:blipFill>
                      </a:tcPr>
                    </a:tc>
                    <a:tc>
                      <a:txBody>
                        <a:bodyPr/>
                        <a:lstStyle/>
                        <a:p>
                          <a:pPr algn="ctr"/>
                          <a:r>
                            <a:rPr lang="mr-IN" dirty="0" smtClean="0"/>
                            <a:t>…</a:t>
                          </a:r>
                          <a:endParaRPr lang="en-US" dirty="0"/>
                        </a:p>
                      </a:txBody>
                      <a:tcPr>
                        <a:solidFill>
                          <a:schemeClr val="tx1">
                            <a:lumMod val="75000"/>
                            <a:lumOff val="25000"/>
                          </a:schemeClr>
                        </a:solidFill>
                      </a:tcPr>
                    </a:tc>
                    <a:tc>
                      <a:txBody>
                        <a:bodyPr/>
                        <a:lstStyle/>
                        <a:p>
                          <a:endParaRPr lang="en-US"/>
                        </a:p>
                      </a:txBody>
                      <a:tcPr>
                        <a:blipFill rotWithShape="0">
                          <a:blip r:embed="rId3"/>
                          <a:stretch>
                            <a:fillRect l="-382105" t="-8333" r="-2105" b="-406667"/>
                          </a:stretch>
                        </a:blipFill>
                      </a:tcPr>
                    </a:tc>
                  </a:tr>
                  <a:tr h="365760">
                    <a:tc>
                      <a:txBody>
                        <a:bodyPr/>
                        <a:lstStyle/>
                        <a:p>
                          <a:endParaRPr lang="en-US"/>
                        </a:p>
                      </a:txBody>
                      <a:tcPr>
                        <a:blipFill rotWithShape="0">
                          <a:blip r:embed="rId3"/>
                          <a:stretch>
                            <a:fillRect l="-1053" t="-108333" r="-383158" b="-306667"/>
                          </a:stretch>
                        </a:blip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r>
                  <a:tr h="365760">
                    <a:tc>
                      <a:txBody>
                        <a:bodyPr/>
                        <a:lstStyle/>
                        <a:p>
                          <a:endParaRPr lang="en-US"/>
                        </a:p>
                      </a:txBody>
                      <a:tcPr>
                        <a:blipFill rotWithShape="0">
                          <a:blip r:embed="rId3"/>
                          <a:stretch>
                            <a:fillRect l="-1053" t="-204918" r="-383158" b="-201639"/>
                          </a:stretch>
                        </a:blip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r>
                  <a:tr h="365760">
                    <a:tc>
                      <a:txBody>
                        <a:bodyPr/>
                        <a:lstStyle/>
                        <a:p>
                          <a:pPr algn="ctr"/>
                          <a:r>
                            <a:rPr lang="mr-IN" dirty="0" smtClean="0">
                              <a:solidFill>
                                <a:schemeClr val="bg1"/>
                              </a:solidFill>
                            </a:rPr>
                            <a:t>…</a:t>
                          </a:r>
                          <a:r>
                            <a:rPr lang="en-US" dirty="0" smtClean="0">
                              <a:solidFill>
                                <a:schemeClr val="bg1"/>
                              </a:solidFill>
                            </a:rPr>
                            <a:t> </a:t>
                          </a:r>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r h="365760">
                    <a:tc>
                      <a:txBody>
                        <a:bodyPr/>
                        <a:lstStyle/>
                        <a:p>
                          <a:endParaRPr lang="en-US"/>
                        </a:p>
                      </a:txBody>
                      <a:tcPr>
                        <a:blipFill rotWithShape="0">
                          <a:blip r:embed="rId3"/>
                          <a:stretch>
                            <a:fillRect l="-1053" t="-410000" r="-383158" b="-5000"/>
                          </a:stretch>
                        </a:blip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nvPr>
            </p:nvGraphicFramePr>
            <p:xfrm>
              <a:off x="9175198" y="69407"/>
              <a:ext cx="2882900" cy="1828800"/>
            </p:xfrm>
            <a:graphic>
              <a:graphicData uri="http://schemas.openxmlformats.org/drawingml/2006/table">
                <a:tbl>
                  <a:tblPr firstRow="1" bandRow="1">
                    <a:tableStyleId>{793D81CF-94F2-401A-BA57-92F5A7B2D0C5}</a:tableStyleId>
                  </a:tblPr>
                  <a:tblGrid>
                    <a:gridCol w="576580">
                      <a:extLst>
                        <a:ext uri="{9D8B030D-6E8A-4147-A177-3AD203B41FA5}">
                          <a16:colId xmlns:a16="http://schemas.microsoft.com/office/drawing/2014/main" val="20000"/>
                        </a:ext>
                      </a:extLst>
                    </a:gridCol>
                    <a:gridCol w="576580">
                      <a:extLst>
                        <a:ext uri="{9D8B030D-6E8A-4147-A177-3AD203B41FA5}">
                          <a16:colId xmlns:a16="http://schemas.microsoft.com/office/drawing/2014/main" val="20001"/>
                        </a:ext>
                      </a:extLst>
                    </a:gridCol>
                    <a:gridCol w="576580">
                      <a:extLst>
                        <a:ext uri="{9D8B030D-6E8A-4147-A177-3AD203B41FA5}">
                          <a16:colId xmlns:a16="http://schemas.microsoft.com/office/drawing/2014/main" val="20002"/>
                        </a:ext>
                      </a:extLst>
                    </a:gridCol>
                    <a:gridCol w="576580">
                      <a:extLst>
                        <a:ext uri="{9D8B030D-6E8A-4147-A177-3AD203B41FA5}">
                          <a16:colId xmlns:a16="http://schemas.microsoft.com/office/drawing/2014/main" val="20003"/>
                        </a:ext>
                      </a:extLst>
                    </a:gridCol>
                    <a:gridCol w="576580">
                      <a:extLst>
                        <a:ext uri="{9D8B030D-6E8A-4147-A177-3AD203B41FA5}">
                          <a16:colId xmlns:a16="http://schemas.microsoft.com/office/drawing/2014/main" val="20004"/>
                        </a:ext>
                      </a:extLst>
                    </a:gridCol>
                  </a:tblGrid>
                  <a:tr h="354419">
                    <a:tc>
                      <a:txBody>
                        <a:bodyPr/>
                        <a:lstStyle/>
                        <a:p>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𝟏</m:t>
                                    </m:r>
                                  </m:sub>
                                </m:sSub>
                              </m:oMath>
                            </m:oMathPara>
                          </a14:m>
                          <a:endParaRPr lang="en-US" dirty="0"/>
                        </a:p>
                      </a:txBody>
                      <a:tcPr>
                        <a:solidFill>
                          <a:schemeClr val="tx1">
                            <a:lumMod val="75000"/>
                            <a:lumOff val="25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𝟐</m:t>
                                    </m:r>
                                  </m:sub>
                                </m:sSub>
                              </m:oMath>
                            </m:oMathPara>
                          </a14:m>
                          <a:endParaRPr lang="en-US" dirty="0"/>
                        </a:p>
                      </a:txBody>
                      <a:tcPr>
                        <a:solidFill>
                          <a:schemeClr val="tx1">
                            <a:lumMod val="75000"/>
                            <a:lumOff val="25000"/>
                          </a:schemeClr>
                        </a:solidFill>
                      </a:tcPr>
                    </a:tc>
                    <a:tc>
                      <a:txBody>
                        <a:bodyPr/>
                        <a:lstStyle/>
                        <a:p>
                          <a:pPr algn="ctr"/>
                          <a:r>
                            <a:rPr lang="mr-IN" dirty="0"/>
                            <a:t>…</a:t>
                          </a:r>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𝒏</m:t>
                                    </m:r>
                                  </m:sub>
                                </m:sSub>
                              </m:oMath>
                            </m:oMathPara>
                          </a14:m>
                          <a:endParaRPr lang="en-US" dirty="0"/>
                        </a:p>
                      </a:txBody>
                      <a:tcPr>
                        <a:solidFill>
                          <a:schemeClr val="tx1">
                            <a:lumMod val="75000"/>
                            <a:lumOff val="25000"/>
                          </a:schemeClr>
                        </a:solidFill>
                      </a:tcPr>
                    </a:tc>
                    <a:extLst>
                      <a:ext uri="{0D108BD9-81ED-4DB2-BD59-A6C34878D82A}">
                        <a16:rowId xmlns:a16="http://schemas.microsoft.com/office/drawing/2014/main" val="10000"/>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charset="0"/>
                                      </a:rPr>
                                      <m:t>𝒌</m:t>
                                    </m:r>
                                  </m:e>
                                  <m:sub>
                                    <m:r>
                                      <a:rPr lang="en-US" b="1" i="1" smtClean="0">
                                        <a:solidFill>
                                          <a:srgbClr val="FFC000"/>
                                        </a:solidFill>
                                        <a:latin typeface="Cambria Math" charset="0"/>
                                      </a:rPr>
                                      <m:t>𝟏</m:t>
                                    </m:r>
                                  </m:sub>
                                </m:sSub>
                              </m:oMath>
                            </m:oMathPara>
                          </a14:m>
                          <a:endParaRPr lang="en-US" b="1" i="1"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1"/>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2</m:t>
                                    </m:r>
                                  </m:sub>
                                </m:sSub>
                              </m:oMath>
                            </m:oMathPara>
                          </a14:m>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54419">
                    <a:tc>
                      <a:txBody>
                        <a:bodyPr/>
                        <a:lstStyle/>
                        <a:p>
                          <a:pPr algn="ctr"/>
                          <a:r>
                            <a:rPr lang="mr-IN" dirty="0">
                              <a:solidFill>
                                <a:schemeClr val="bg1"/>
                              </a:solidFill>
                            </a:rPr>
                            <a:t>…</a:t>
                          </a:r>
                          <a:r>
                            <a:rPr lang="en-US" dirty="0">
                              <a:solidFill>
                                <a:schemeClr val="bg1"/>
                              </a:solidFill>
                            </a:rPr>
                            <a:t> </a:t>
                          </a: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3"/>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𝑛</m:t>
                                    </m:r>
                                  </m:sub>
                                </m:sSub>
                              </m:oMath>
                            </m:oMathPara>
                          </a14:m>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979094933"/>
                  </p:ext>
                </p:extLst>
              </p:nvPr>
            </p:nvGraphicFramePr>
            <p:xfrm>
              <a:off x="9175198" y="69407"/>
              <a:ext cx="2882900" cy="1828800"/>
            </p:xfrm>
            <a:graphic>
              <a:graphicData uri="http://schemas.openxmlformats.org/drawingml/2006/table">
                <a:tbl>
                  <a:tblPr firstRow="1" bandRow="1">
                    <a:tableStyleId>{793D81CF-94F2-401A-BA57-92F5A7B2D0C5}</a:tableStyleId>
                  </a:tblPr>
                  <a:tblGrid>
                    <a:gridCol w="576580"/>
                    <a:gridCol w="576580"/>
                    <a:gridCol w="576580"/>
                    <a:gridCol w="576580"/>
                    <a:gridCol w="576580"/>
                  </a:tblGrid>
                  <a:tr h="365760">
                    <a:tc>
                      <a:txBody>
                        <a:bodyPr/>
                        <a:lstStyle/>
                        <a:p>
                          <a:endParaRPr lang="en-US" dirty="0"/>
                        </a:p>
                      </a:txBody>
                      <a:tcPr>
                        <a:solidFill>
                          <a:schemeClr val="tx1">
                            <a:lumMod val="75000"/>
                            <a:lumOff val="25000"/>
                          </a:schemeClr>
                        </a:solidFill>
                      </a:tcPr>
                    </a:tc>
                    <a:tc>
                      <a:txBody>
                        <a:bodyPr/>
                        <a:lstStyle/>
                        <a:p>
                          <a:endParaRPr lang="en-US"/>
                        </a:p>
                      </a:txBody>
                      <a:tcPr>
                        <a:blipFill rotWithShape="0">
                          <a:blip r:embed="rId4"/>
                          <a:stretch>
                            <a:fillRect l="-101053" t="-8333" r="-301053" b="-405000"/>
                          </a:stretch>
                        </a:blipFill>
                      </a:tcPr>
                    </a:tc>
                    <a:tc>
                      <a:txBody>
                        <a:bodyPr/>
                        <a:lstStyle/>
                        <a:p>
                          <a:endParaRPr lang="en-US"/>
                        </a:p>
                      </a:txBody>
                      <a:tcPr>
                        <a:blipFill rotWithShape="0">
                          <a:blip r:embed="rId4"/>
                          <a:stretch>
                            <a:fillRect l="-203191" t="-8333" r="-204255" b="-405000"/>
                          </a:stretch>
                        </a:blipFill>
                      </a:tcPr>
                    </a:tc>
                    <a:tc>
                      <a:txBody>
                        <a:bodyPr/>
                        <a:lstStyle/>
                        <a:p>
                          <a:pPr algn="ctr"/>
                          <a:r>
                            <a:rPr lang="mr-IN" dirty="0" smtClean="0"/>
                            <a:t>…</a:t>
                          </a:r>
                          <a:endParaRPr lang="en-US" dirty="0"/>
                        </a:p>
                      </a:txBody>
                      <a:tcPr>
                        <a:solidFill>
                          <a:schemeClr val="tx1">
                            <a:lumMod val="75000"/>
                            <a:lumOff val="25000"/>
                          </a:schemeClr>
                        </a:solidFill>
                      </a:tcPr>
                    </a:tc>
                    <a:tc>
                      <a:txBody>
                        <a:bodyPr/>
                        <a:lstStyle/>
                        <a:p>
                          <a:endParaRPr lang="en-US"/>
                        </a:p>
                      </a:txBody>
                      <a:tcPr>
                        <a:blipFill rotWithShape="0">
                          <a:blip r:embed="rId4"/>
                          <a:stretch>
                            <a:fillRect l="-400000" t="-8333" r="-2105" b="-405000"/>
                          </a:stretch>
                        </a:blipFill>
                      </a:tcPr>
                    </a:tc>
                  </a:tr>
                  <a:tr h="365760">
                    <a:tc>
                      <a:txBody>
                        <a:bodyPr/>
                        <a:lstStyle/>
                        <a:p>
                          <a:endParaRPr lang="en-US"/>
                        </a:p>
                      </a:txBody>
                      <a:tcPr>
                        <a:blipFill rotWithShape="0">
                          <a:blip r:embed="rId4"/>
                          <a:stretch>
                            <a:fillRect l="-1053" t="-108333" r="-401053" b="-305000"/>
                          </a:stretch>
                        </a:blip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r>
                  <a:tr h="365760">
                    <a:tc>
                      <a:txBody>
                        <a:bodyPr/>
                        <a:lstStyle/>
                        <a:p>
                          <a:endParaRPr lang="en-US"/>
                        </a:p>
                      </a:txBody>
                      <a:tcPr>
                        <a:blipFill rotWithShape="0">
                          <a:blip r:embed="rId4"/>
                          <a:stretch>
                            <a:fillRect l="-1053" t="-204918" r="-401053" b="-200000"/>
                          </a:stretch>
                        </a:blip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65760">
                    <a:tc>
                      <a:txBody>
                        <a:bodyPr/>
                        <a:lstStyle/>
                        <a:p>
                          <a:pPr algn="ctr"/>
                          <a:r>
                            <a:rPr lang="mr-IN" dirty="0" smtClean="0">
                              <a:solidFill>
                                <a:schemeClr val="bg1"/>
                              </a:solidFill>
                            </a:rPr>
                            <a:t>…</a:t>
                          </a:r>
                          <a:r>
                            <a:rPr lang="en-US" dirty="0" smtClean="0">
                              <a:solidFill>
                                <a:schemeClr val="bg1"/>
                              </a:solidFill>
                            </a:rPr>
                            <a:t> </a:t>
                          </a:r>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r h="365760">
                    <a:tc>
                      <a:txBody>
                        <a:bodyPr/>
                        <a:lstStyle/>
                        <a:p>
                          <a:endParaRPr lang="en-US"/>
                        </a:p>
                      </a:txBody>
                      <a:tcPr>
                        <a:blipFill rotWithShape="0">
                          <a:blip r:embed="rId4"/>
                          <a:stretch>
                            <a:fillRect l="-1053" t="-410000" r="-401053" b="-3333"/>
                          </a:stretch>
                        </a:blip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9175198" y="53905"/>
              <a:ext cx="2882900" cy="1828800"/>
            </p:xfrm>
            <a:graphic>
              <a:graphicData uri="http://schemas.openxmlformats.org/drawingml/2006/table">
                <a:tbl>
                  <a:tblPr firstRow="1" bandRow="1">
                    <a:tableStyleId>{793D81CF-94F2-401A-BA57-92F5A7B2D0C5}</a:tableStyleId>
                  </a:tblPr>
                  <a:tblGrid>
                    <a:gridCol w="576580">
                      <a:extLst>
                        <a:ext uri="{9D8B030D-6E8A-4147-A177-3AD203B41FA5}">
                          <a16:colId xmlns:a16="http://schemas.microsoft.com/office/drawing/2014/main" val="20000"/>
                        </a:ext>
                      </a:extLst>
                    </a:gridCol>
                    <a:gridCol w="576580">
                      <a:extLst>
                        <a:ext uri="{9D8B030D-6E8A-4147-A177-3AD203B41FA5}">
                          <a16:colId xmlns:a16="http://schemas.microsoft.com/office/drawing/2014/main" val="20001"/>
                        </a:ext>
                      </a:extLst>
                    </a:gridCol>
                    <a:gridCol w="576580">
                      <a:extLst>
                        <a:ext uri="{9D8B030D-6E8A-4147-A177-3AD203B41FA5}">
                          <a16:colId xmlns:a16="http://schemas.microsoft.com/office/drawing/2014/main" val="20002"/>
                        </a:ext>
                      </a:extLst>
                    </a:gridCol>
                    <a:gridCol w="576580">
                      <a:extLst>
                        <a:ext uri="{9D8B030D-6E8A-4147-A177-3AD203B41FA5}">
                          <a16:colId xmlns:a16="http://schemas.microsoft.com/office/drawing/2014/main" val="20003"/>
                        </a:ext>
                      </a:extLst>
                    </a:gridCol>
                    <a:gridCol w="576580">
                      <a:extLst>
                        <a:ext uri="{9D8B030D-6E8A-4147-A177-3AD203B41FA5}">
                          <a16:colId xmlns:a16="http://schemas.microsoft.com/office/drawing/2014/main" val="20004"/>
                        </a:ext>
                      </a:extLst>
                    </a:gridCol>
                  </a:tblGrid>
                  <a:tr h="354419">
                    <a:tc>
                      <a:txBody>
                        <a:bodyPr/>
                        <a:lstStyle/>
                        <a:p>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C000"/>
                                        </a:solidFill>
                                        <a:latin typeface="Cambria Math" panose="02040503050406030204" pitchFamily="18" charset="0"/>
                                      </a:rPr>
                                    </m:ctrlPr>
                                  </m:sSubPr>
                                  <m:e>
                                    <m:r>
                                      <a:rPr lang="en-US" smtClean="0">
                                        <a:solidFill>
                                          <a:srgbClr val="FFC000"/>
                                        </a:solidFill>
                                        <a:latin typeface="Cambria Math" charset="0"/>
                                      </a:rPr>
                                      <m:t>𝝀</m:t>
                                    </m:r>
                                  </m:e>
                                  <m:sub>
                                    <m:r>
                                      <a:rPr lang="en-US" smtClean="0">
                                        <a:solidFill>
                                          <a:srgbClr val="FFC000"/>
                                        </a:solidFill>
                                        <a:latin typeface="Cambria Math" charset="0"/>
                                      </a:rPr>
                                      <m:t>𝟏</m:t>
                                    </m:r>
                                  </m:sub>
                                </m:sSub>
                              </m:oMath>
                            </m:oMathPara>
                          </a14:m>
                          <a:endParaRPr lang="en-US" dirty="0"/>
                        </a:p>
                      </a:txBody>
                      <a:tcPr>
                        <a:solidFill>
                          <a:schemeClr val="tx1">
                            <a:lumMod val="75000"/>
                            <a:lumOff val="25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𝟐</m:t>
                                    </m:r>
                                  </m:sub>
                                </m:sSub>
                              </m:oMath>
                            </m:oMathPara>
                          </a14:m>
                          <a:endParaRPr lang="en-US" dirty="0"/>
                        </a:p>
                      </a:txBody>
                      <a:tcPr>
                        <a:solidFill>
                          <a:schemeClr val="tx1">
                            <a:lumMod val="75000"/>
                            <a:lumOff val="25000"/>
                          </a:schemeClr>
                        </a:solidFill>
                      </a:tcPr>
                    </a:tc>
                    <a:tc>
                      <a:txBody>
                        <a:bodyPr/>
                        <a:lstStyle/>
                        <a:p>
                          <a:pPr algn="ctr"/>
                          <a:r>
                            <a:rPr lang="mr-IN" dirty="0"/>
                            <a:t>…</a:t>
                          </a:r>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𝒏</m:t>
                                    </m:r>
                                  </m:sub>
                                </m:sSub>
                              </m:oMath>
                            </m:oMathPara>
                          </a14:m>
                          <a:endParaRPr lang="en-US" dirty="0"/>
                        </a:p>
                      </a:txBody>
                      <a:tcPr>
                        <a:solidFill>
                          <a:schemeClr val="tx1">
                            <a:lumMod val="75000"/>
                            <a:lumOff val="25000"/>
                          </a:schemeClr>
                        </a:solidFill>
                      </a:tcPr>
                    </a:tc>
                    <a:extLst>
                      <a:ext uri="{0D108BD9-81ED-4DB2-BD59-A6C34878D82A}">
                        <a16:rowId xmlns:a16="http://schemas.microsoft.com/office/drawing/2014/main" val="10000"/>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charset="0"/>
                                      </a:rPr>
                                      <m:t>𝒌</m:t>
                                    </m:r>
                                  </m:e>
                                  <m:sub>
                                    <m:r>
                                      <a:rPr lang="en-US" b="1" i="1" smtClean="0">
                                        <a:solidFill>
                                          <a:srgbClr val="FFC000"/>
                                        </a:solidFill>
                                        <a:latin typeface="Cambria Math" charset="0"/>
                                      </a:rPr>
                                      <m:t>𝟏</m:t>
                                    </m:r>
                                  </m:sub>
                                </m:sSub>
                              </m:oMath>
                            </m:oMathPara>
                          </a14:m>
                          <a:endParaRPr lang="en-US" b="1" i="1"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1"/>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2</m:t>
                                    </m:r>
                                  </m:sub>
                                </m:sSub>
                              </m:oMath>
                            </m:oMathPara>
                          </a14:m>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54419">
                    <a:tc>
                      <a:txBody>
                        <a:bodyPr/>
                        <a:lstStyle/>
                        <a:p>
                          <a:pPr algn="ctr"/>
                          <a:r>
                            <a:rPr lang="mr-IN" dirty="0">
                              <a:solidFill>
                                <a:schemeClr val="bg1"/>
                              </a:solidFill>
                            </a:rPr>
                            <a:t>…</a:t>
                          </a:r>
                          <a:r>
                            <a:rPr lang="en-US" dirty="0">
                              <a:solidFill>
                                <a:schemeClr val="bg1"/>
                              </a:solidFill>
                            </a:rPr>
                            <a:t> </a:t>
                          </a: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3"/>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𝑛</m:t>
                                    </m:r>
                                  </m:sub>
                                </m:sSub>
                              </m:oMath>
                            </m:oMathPara>
                          </a14:m>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274330548"/>
                  </p:ext>
                </p:extLst>
              </p:nvPr>
            </p:nvGraphicFramePr>
            <p:xfrm>
              <a:off x="9175198" y="53905"/>
              <a:ext cx="2882900" cy="1828800"/>
            </p:xfrm>
            <a:graphic>
              <a:graphicData uri="http://schemas.openxmlformats.org/drawingml/2006/table">
                <a:tbl>
                  <a:tblPr firstRow="1" bandRow="1">
                    <a:tableStyleId>{793D81CF-94F2-401A-BA57-92F5A7B2D0C5}</a:tableStyleId>
                  </a:tblPr>
                  <a:tblGrid>
                    <a:gridCol w="576580"/>
                    <a:gridCol w="576580"/>
                    <a:gridCol w="576580"/>
                    <a:gridCol w="576580"/>
                    <a:gridCol w="576580"/>
                  </a:tblGrid>
                  <a:tr h="365760">
                    <a:tc>
                      <a:txBody>
                        <a:bodyPr/>
                        <a:lstStyle/>
                        <a:p>
                          <a:endParaRPr lang="en-US" dirty="0"/>
                        </a:p>
                      </a:txBody>
                      <a:tcPr>
                        <a:solidFill>
                          <a:schemeClr val="tx1">
                            <a:lumMod val="75000"/>
                            <a:lumOff val="25000"/>
                          </a:schemeClr>
                        </a:solidFill>
                      </a:tcPr>
                    </a:tc>
                    <a:tc>
                      <a:txBody>
                        <a:bodyPr/>
                        <a:lstStyle/>
                        <a:p>
                          <a:endParaRPr lang="en-US"/>
                        </a:p>
                      </a:txBody>
                      <a:tcPr>
                        <a:blipFill rotWithShape="0">
                          <a:blip r:embed="rId5"/>
                          <a:stretch>
                            <a:fillRect l="-101053" t="-8333" r="-301053" b="-405000"/>
                          </a:stretch>
                        </a:blipFill>
                      </a:tcPr>
                    </a:tc>
                    <a:tc>
                      <a:txBody>
                        <a:bodyPr/>
                        <a:lstStyle/>
                        <a:p>
                          <a:endParaRPr lang="en-US"/>
                        </a:p>
                      </a:txBody>
                      <a:tcPr>
                        <a:blipFill rotWithShape="0">
                          <a:blip r:embed="rId5"/>
                          <a:stretch>
                            <a:fillRect l="-203191" t="-8333" r="-204255" b="-405000"/>
                          </a:stretch>
                        </a:blipFill>
                      </a:tcPr>
                    </a:tc>
                    <a:tc>
                      <a:txBody>
                        <a:bodyPr/>
                        <a:lstStyle/>
                        <a:p>
                          <a:pPr algn="ctr"/>
                          <a:r>
                            <a:rPr lang="mr-IN" dirty="0" smtClean="0"/>
                            <a:t>…</a:t>
                          </a:r>
                          <a:endParaRPr lang="en-US" dirty="0"/>
                        </a:p>
                      </a:txBody>
                      <a:tcPr>
                        <a:solidFill>
                          <a:schemeClr val="tx1">
                            <a:lumMod val="75000"/>
                            <a:lumOff val="25000"/>
                          </a:schemeClr>
                        </a:solidFill>
                      </a:tcPr>
                    </a:tc>
                    <a:tc>
                      <a:txBody>
                        <a:bodyPr/>
                        <a:lstStyle/>
                        <a:p>
                          <a:endParaRPr lang="en-US"/>
                        </a:p>
                      </a:txBody>
                      <a:tcPr>
                        <a:blipFill rotWithShape="0">
                          <a:blip r:embed="rId5"/>
                          <a:stretch>
                            <a:fillRect l="-400000" t="-8333" r="-2105" b="-405000"/>
                          </a:stretch>
                        </a:blipFill>
                      </a:tcPr>
                    </a:tc>
                  </a:tr>
                  <a:tr h="365760">
                    <a:tc>
                      <a:txBody>
                        <a:bodyPr/>
                        <a:lstStyle/>
                        <a:p>
                          <a:endParaRPr lang="en-US"/>
                        </a:p>
                      </a:txBody>
                      <a:tcPr>
                        <a:blipFill rotWithShape="0">
                          <a:blip r:embed="rId5"/>
                          <a:stretch>
                            <a:fillRect l="-1053" t="-108333" r="-401053" b="-305000"/>
                          </a:stretch>
                        </a:blip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r>
                  <a:tr h="365760">
                    <a:tc>
                      <a:txBody>
                        <a:bodyPr/>
                        <a:lstStyle/>
                        <a:p>
                          <a:endParaRPr lang="en-US"/>
                        </a:p>
                      </a:txBody>
                      <a:tcPr>
                        <a:blipFill rotWithShape="0">
                          <a:blip r:embed="rId5"/>
                          <a:stretch>
                            <a:fillRect l="-1053" t="-204918" r="-401053" b="-200000"/>
                          </a:stretch>
                        </a:blip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65760">
                    <a:tc>
                      <a:txBody>
                        <a:bodyPr/>
                        <a:lstStyle/>
                        <a:p>
                          <a:pPr algn="ctr"/>
                          <a:r>
                            <a:rPr lang="mr-IN" dirty="0" smtClean="0">
                              <a:solidFill>
                                <a:schemeClr val="bg1"/>
                              </a:solidFill>
                            </a:rPr>
                            <a:t>…</a:t>
                          </a:r>
                          <a:r>
                            <a:rPr lang="en-US" dirty="0" smtClean="0">
                              <a:solidFill>
                                <a:schemeClr val="bg1"/>
                              </a:solidFill>
                            </a:rPr>
                            <a:t> </a:t>
                          </a:r>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r h="365760">
                    <a:tc>
                      <a:txBody>
                        <a:bodyPr/>
                        <a:lstStyle/>
                        <a:p>
                          <a:endParaRPr lang="en-US"/>
                        </a:p>
                      </a:txBody>
                      <a:tcPr>
                        <a:blipFill rotWithShape="0">
                          <a:blip r:embed="rId5"/>
                          <a:stretch>
                            <a:fillRect l="-1053" t="-410000" r="-401053" b="-3333"/>
                          </a:stretch>
                        </a:blip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9195519" y="77477"/>
              <a:ext cx="2882900" cy="1828800"/>
            </p:xfrm>
            <a:graphic>
              <a:graphicData uri="http://schemas.openxmlformats.org/drawingml/2006/table">
                <a:tbl>
                  <a:tblPr firstRow="1" bandRow="1">
                    <a:tableStyleId>{793D81CF-94F2-401A-BA57-92F5A7B2D0C5}</a:tableStyleId>
                  </a:tblPr>
                  <a:tblGrid>
                    <a:gridCol w="576580">
                      <a:extLst>
                        <a:ext uri="{9D8B030D-6E8A-4147-A177-3AD203B41FA5}">
                          <a16:colId xmlns:a16="http://schemas.microsoft.com/office/drawing/2014/main" val="20000"/>
                        </a:ext>
                      </a:extLst>
                    </a:gridCol>
                    <a:gridCol w="576580">
                      <a:extLst>
                        <a:ext uri="{9D8B030D-6E8A-4147-A177-3AD203B41FA5}">
                          <a16:colId xmlns:a16="http://schemas.microsoft.com/office/drawing/2014/main" val="20001"/>
                        </a:ext>
                      </a:extLst>
                    </a:gridCol>
                    <a:gridCol w="576580">
                      <a:extLst>
                        <a:ext uri="{9D8B030D-6E8A-4147-A177-3AD203B41FA5}">
                          <a16:colId xmlns:a16="http://schemas.microsoft.com/office/drawing/2014/main" val="20002"/>
                        </a:ext>
                      </a:extLst>
                    </a:gridCol>
                    <a:gridCol w="576580">
                      <a:extLst>
                        <a:ext uri="{9D8B030D-6E8A-4147-A177-3AD203B41FA5}">
                          <a16:colId xmlns:a16="http://schemas.microsoft.com/office/drawing/2014/main" val="20003"/>
                        </a:ext>
                      </a:extLst>
                    </a:gridCol>
                    <a:gridCol w="576580">
                      <a:extLst>
                        <a:ext uri="{9D8B030D-6E8A-4147-A177-3AD203B41FA5}">
                          <a16:colId xmlns:a16="http://schemas.microsoft.com/office/drawing/2014/main" val="20004"/>
                        </a:ext>
                      </a:extLst>
                    </a:gridCol>
                  </a:tblGrid>
                  <a:tr h="0">
                    <a:tc>
                      <a:txBody>
                        <a:bodyPr/>
                        <a:lstStyle/>
                        <a:p>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C000"/>
                                        </a:solidFill>
                                        <a:latin typeface="Cambria Math" panose="02040503050406030204" pitchFamily="18" charset="0"/>
                                      </a:rPr>
                                    </m:ctrlPr>
                                  </m:sSubPr>
                                  <m:e>
                                    <m:r>
                                      <a:rPr lang="en-US" smtClean="0">
                                        <a:solidFill>
                                          <a:srgbClr val="FFC000"/>
                                        </a:solidFill>
                                        <a:latin typeface="Cambria Math" charset="0"/>
                                      </a:rPr>
                                      <m:t>𝝀</m:t>
                                    </m:r>
                                  </m:e>
                                  <m:sub>
                                    <m:r>
                                      <a:rPr lang="en-US" smtClean="0">
                                        <a:solidFill>
                                          <a:srgbClr val="FFC000"/>
                                        </a:solidFill>
                                        <a:latin typeface="Cambria Math" charset="0"/>
                                      </a:rPr>
                                      <m:t>𝟏</m:t>
                                    </m:r>
                                  </m:sub>
                                </m:sSub>
                              </m:oMath>
                            </m:oMathPara>
                          </a14:m>
                          <a:endParaRPr lang="en-US" dirty="0"/>
                        </a:p>
                      </a:txBody>
                      <a:tcPr>
                        <a:solidFill>
                          <a:schemeClr val="tx1">
                            <a:lumMod val="75000"/>
                            <a:lumOff val="25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𝟐</m:t>
                                    </m:r>
                                  </m:sub>
                                </m:sSub>
                              </m:oMath>
                            </m:oMathPara>
                          </a14:m>
                          <a:endParaRPr lang="en-US" dirty="0"/>
                        </a:p>
                      </a:txBody>
                      <a:tcPr>
                        <a:solidFill>
                          <a:schemeClr val="tx1">
                            <a:lumMod val="75000"/>
                            <a:lumOff val="25000"/>
                          </a:schemeClr>
                        </a:solidFill>
                      </a:tcPr>
                    </a:tc>
                    <a:tc>
                      <a:txBody>
                        <a:bodyPr/>
                        <a:lstStyle/>
                        <a:p>
                          <a:pPr algn="ctr"/>
                          <a:r>
                            <a:rPr lang="mr-IN" dirty="0"/>
                            <a:t>…</a:t>
                          </a:r>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𝒏</m:t>
                                    </m:r>
                                  </m:sub>
                                </m:sSub>
                              </m:oMath>
                            </m:oMathPara>
                          </a14:m>
                          <a:endParaRPr lang="en-US" dirty="0"/>
                        </a:p>
                      </a:txBody>
                      <a:tcPr>
                        <a:solidFill>
                          <a:schemeClr val="tx1">
                            <a:lumMod val="75000"/>
                            <a:lumOff val="25000"/>
                          </a:schemeClr>
                        </a:solidFill>
                      </a:tcPr>
                    </a:tc>
                    <a:extLst>
                      <a:ext uri="{0D108BD9-81ED-4DB2-BD59-A6C34878D82A}">
                        <a16:rowId xmlns:a16="http://schemas.microsoft.com/office/drawing/2014/main" val="10000"/>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charset="0"/>
                                      </a:rPr>
                                      <m:t>𝒌</m:t>
                                    </m:r>
                                  </m:e>
                                  <m:sub>
                                    <m:r>
                                      <a:rPr lang="en-US" b="1" i="1" smtClean="0">
                                        <a:solidFill>
                                          <a:srgbClr val="FFC000"/>
                                        </a:solidFill>
                                        <a:latin typeface="Cambria Math" charset="0"/>
                                      </a:rPr>
                                      <m:t>𝟏</m:t>
                                    </m:r>
                                  </m:sub>
                                </m:sSub>
                              </m:oMath>
                            </m:oMathPara>
                          </a14:m>
                          <a:endParaRPr lang="en-US" b="1" i="1" dirty="0">
                            <a:solidFill>
                              <a:schemeClr val="bg1"/>
                            </a:solidFill>
                          </a:endParaRPr>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𝑳</m:t>
                                    </m:r>
                                  </m:e>
                                  <m:sub>
                                    <m:r>
                                      <a:rPr lang="en-US" b="1" i="1" smtClean="0">
                                        <a:solidFill>
                                          <a:schemeClr val="tx1">
                                            <a:lumMod val="75000"/>
                                            <a:lumOff val="25000"/>
                                          </a:schemeClr>
                                        </a:solidFill>
                                        <a:latin typeface="Cambria Math" charset="0"/>
                                      </a:rPr>
                                      <m:t>𝟏𝟏</m:t>
                                    </m:r>
                                  </m:sub>
                                </m:sSub>
                              </m:oMath>
                            </m:oMathPara>
                          </a14:m>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1"/>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2</m:t>
                                    </m:r>
                                  </m:sub>
                                </m:sSub>
                              </m:oMath>
                            </m:oMathPara>
                          </a14:m>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2"/>
                      </a:ext>
                    </a:extLst>
                  </a:tr>
                  <a:tr h="354419">
                    <a:tc>
                      <a:txBody>
                        <a:bodyPr/>
                        <a:lstStyle/>
                        <a:p>
                          <a:pPr algn="ctr"/>
                          <a:r>
                            <a:rPr lang="mr-IN" dirty="0">
                              <a:solidFill>
                                <a:schemeClr val="bg1"/>
                              </a:solidFill>
                            </a:rPr>
                            <a:t>…</a:t>
                          </a:r>
                          <a:r>
                            <a:rPr lang="en-US" dirty="0">
                              <a:solidFill>
                                <a:schemeClr val="bg1"/>
                              </a:solidFill>
                            </a:rPr>
                            <a:t> </a:t>
                          </a: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3"/>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𝑛</m:t>
                                    </m:r>
                                  </m:sub>
                                </m:sSub>
                              </m:oMath>
                            </m:oMathPara>
                          </a14:m>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26130127"/>
                  </p:ext>
                </p:extLst>
              </p:nvPr>
            </p:nvGraphicFramePr>
            <p:xfrm>
              <a:off x="9195519" y="77477"/>
              <a:ext cx="2882900" cy="1828800"/>
            </p:xfrm>
            <a:graphic>
              <a:graphicData uri="http://schemas.openxmlformats.org/drawingml/2006/table">
                <a:tbl>
                  <a:tblPr firstRow="1" bandRow="1">
                    <a:tableStyleId>{793D81CF-94F2-401A-BA57-92F5A7B2D0C5}</a:tableStyleId>
                  </a:tblPr>
                  <a:tblGrid>
                    <a:gridCol w="576580"/>
                    <a:gridCol w="576580"/>
                    <a:gridCol w="576580"/>
                    <a:gridCol w="576580"/>
                    <a:gridCol w="576580"/>
                  </a:tblGrid>
                  <a:tr h="365760">
                    <a:tc>
                      <a:txBody>
                        <a:bodyPr/>
                        <a:lstStyle/>
                        <a:p>
                          <a:endParaRPr lang="en-US" dirty="0"/>
                        </a:p>
                      </a:txBody>
                      <a:tcPr>
                        <a:solidFill>
                          <a:schemeClr val="tx1">
                            <a:lumMod val="75000"/>
                            <a:lumOff val="25000"/>
                          </a:schemeClr>
                        </a:solidFill>
                      </a:tcPr>
                    </a:tc>
                    <a:tc>
                      <a:txBody>
                        <a:bodyPr/>
                        <a:lstStyle/>
                        <a:p>
                          <a:endParaRPr lang="en-US"/>
                        </a:p>
                      </a:txBody>
                      <a:tcPr>
                        <a:blipFill rotWithShape="0">
                          <a:blip r:embed="rId6"/>
                          <a:stretch>
                            <a:fillRect l="-101053" t="-8333" r="-301053" b="-405000"/>
                          </a:stretch>
                        </a:blipFill>
                      </a:tcPr>
                    </a:tc>
                    <a:tc>
                      <a:txBody>
                        <a:bodyPr/>
                        <a:lstStyle/>
                        <a:p>
                          <a:endParaRPr lang="en-US"/>
                        </a:p>
                      </a:txBody>
                      <a:tcPr>
                        <a:blipFill rotWithShape="0">
                          <a:blip r:embed="rId6"/>
                          <a:stretch>
                            <a:fillRect l="-203191" t="-8333" r="-204255" b="-405000"/>
                          </a:stretch>
                        </a:blipFill>
                      </a:tcPr>
                    </a:tc>
                    <a:tc>
                      <a:txBody>
                        <a:bodyPr/>
                        <a:lstStyle/>
                        <a:p>
                          <a:pPr algn="ctr"/>
                          <a:r>
                            <a:rPr lang="mr-IN" dirty="0" smtClean="0"/>
                            <a:t>…</a:t>
                          </a:r>
                          <a:endParaRPr lang="en-US" dirty="0"/>
                        </a:p>
                      </a:txBody>
                      <a:tcPr>
                        <a:solidFill>
                          <a:schemeClr val="tx1">
                            <a:lumMod val="75000"/>
                            <a:lumOff val="25000"/>
                          </a:schemeClr>
                        </a:solidFill>
                      </a:tcPr>
                    </a:tc>
                    <a:tc>
                      <a:txBody>
                        <a:bodyPr/>
                        <a:lstStyle/>
                        <a:p>
                          <a:endParaRPr lang="en-US"/>
                        </a:p>
                      </a:txBody>
                      <a:tcPr>
                        <a:blipFill rotWithShape="0">
                          <a:blip r:embed="rId6"/>
                          <a:stretch>
                            <a:fillRect l="-400000" t="-8333" r="-2105" b="-405000"/>
                          </a:stretch>
                        </a:blipFill>
                      </a:tcPr>
                    </a:tc>
                  </a:tr>
                  <a:tr h="365760">
                    <a:tc>
                      <a:txBody>
                        <a:bodyPr/>
                        <a:lstStyle/>
                        <a:p>
                          <a:endParaRPr lang="en-US"/>
                        </a:p>
                      </a:txBody>
                      <a:tcPr>
                        <a:blipFill rotWithShape="0">
                          <a:blip r:embed="rId6"/>
                          <a:stretch>
                            <a:fillRect l="-1053" t="-108333" r="-401053" b="-305000"/>
                          </a:stretch>
                        </a:blipFill>
                      </a:tcPr>
                    </a:tc>
                    <a:tc>
                      <a:txBody>
                        <a:bodyPr/>
                        <a:lstStyle/>
                        <a:p>
                          <a:endParaRPr lang="en-US"/>
                        </a:p>
                      </a:txBody>
                      <a:tcPr>
                        <a:blipFill rotWithShape="0">
                          <a:blip r:embed="rId6"/>
                          <a:stretch>
                            <a:fillRect l="-101053" t="-108333" r="-301053" b="-305000"/>
                          </a:stretch>
                        </a:blipFill>
                      </a:tcPr>
                    </a:tc>
                    <a:tc>
                      <a:txBody>
                        <a:bodyPr/>
                        <a:lstStyle/>
                        <a:p>
                          <a:endParaRPr lang="en-US" dirty="0"/>
                        </a:p>
                      </a:txBody>
                      <a:tcPr/>
                    </a:tc>
                    <a:tc>
                      <a:txBody>
                        <a:bodyPr/>
                        <a:lstStyle/>
                        <a:p>
                          <a:endParaRPr lang="en-US" dirty="0"/>
                        </a:p>
                      </a:txBody>
                      <a:tcPr/>
                    </a:tc>
                    <a:tc>
                      <a:txBody>
                        <a:bodyPr/>
                        <a:lstStyle/>
                        <a:p>
                          <a:endParaRPr lang="en-US"/>
                        </a:p>
                      </a:txBody>
                      <a:tcPr/>
                    </a:tc>
                  </a:tr>
                  <a:tr h="365760">
                    <a:tc>
                      <a:txBody>
                        <a:bodyPr/>
                        <a:lstStyle/>
                        <a:p>
                          <a:endParaRPr lang="en-US"/>
                        </a:p>
                      </a:txBody>
                      <a:tcPr>
                        <a:blipFill rotWithShape="0">
                          <a:blip r:embed="rId6"/>
                          <a:stretch>
                            <a:fillRect l="-1053" t="-204918" r="-401053" b="-200000"/>
                          </a:stretch>
                        </a:blipFill>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r>
                  <a:tr h="365760">
                    <a:tc>
                      <a:txBody>
                        <a:bodyPr/>
                        <a:lstStyle/>
                        <a:p>
                          <a:pPr algn="ctr"/>
                          <a:r>
                            <a:rPr lang="mr-IN" dirty="0" smtClean="0">
                              <a:solidFill>
                                <a:schemeClr val="bg1"/>
                              </a:solidFill>
                            </a:rPr>
                            <a:t>…</a:t>
                          </a:r>
                          <a:r>
                            <a:rPr lang="en-US" dirty="0" smtClean="0">
                              <a:solidFill>
                                <a:schemeClr val="bg1"/>
                              </a:solidFill>
                            </a:rPr>
                            <a:t> </a:t>
                          </a:r>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r h="365760">
                    <a:tc>
                      <a:txBody>
                        <a:bodyPr/>
                        <a:lstStyle/>
                        <a:p>
                          <a:endParaRPr lang="en-US"/>
                        </a:p>
                      </a:txBody>
                      <a:tcPr>
                        <a:blipFill rotWithShape="0">
                          <a:blip r:embed="rId6"/>
                          <a:stretch>
                            <a:fillRect l="-1053" t="-410000" r="-401053" b="-3333"/>
                          </a:stretch>
                        </a:blip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nvPr>
            </p:nvGraphicFramePr>
            <p:xfrm>
              <a:off x="9185359" y="69407"/>
              <a:ext cx="2882900" cy="1828800"/>
            </p:xfrm>
            <a:graphic>
              <a:graphicData uri="http://schemas.openxmlformats.org/drawingml/2006/table">
                <a:tbl>
                  <a:tblPr firstRow="1" bandRow="1">
                    <a:tableStyleId>{793D81CF-94F2-401A-BA57-92F5A7B2D0C5}</a:tableStyleId>
                  </a:tblPr>
                  <a:tblGrid>
                    <a:gridCol w="576580">
                      <a:extLst>
                        <a:ext uri="{9D8B030D-6E8A-4147-A177-3AD203B41FA5}">
                          <a16:colId xmlns:a16="http://schemas.microsoft.com/office/drawing/2014/main" val="20000"/>
                        </a:ext>
                      </a:extLst>
                    </a:gridCol>
                    <a:gridCol w="576580">
                      <a:extLst>
                        <a:ext uri="{9D8B030D-6E8A-4147-A177-3AD203B41FA5}">
                          <a16:colId xmlns:a16="http://schemas.microsoft.com/office/drawing/2014/main" val="20001"/>
                        </a:ext>
                      </a:extLst>
                    </a:gridCol>
                    <a:gridCol w="576580">
                      <a:extLst>
                        <a:ext uri="{9D8B030D-6E8A-4147-A177-3AD203B41FA5}">
                          <a16:colId xmlns:a16="http://schemas.microsoft.com/office/drawing/2014/main" val="20002"/>
                        </a:ext>
                      </a:extLst>
                    </a:gridCol>
                    <a:gridCol w="576580">
                      <a:extLst>
                        <a:ext uri="{9D8B030D-6E8A-4147-A177-3AD203B41FA5}">
                          <a16:colId xmlns:a16="http://schemas.microsoft.com/office/drawing/2014/main" val="20003"/>
                        </a:ext>
                      </a:extLst>
                    </a:gridCol>
                    <a:gridCol w="576580">
                      <a:extLst>
                        <a:ext uri="{9D8B030D-6E8A-4147-A177-3AD203B41FA5}">
                          <a16:colId xmlns:a16="http://schemas.microsoft.com/office/drawing/2014/main" val="20004"/>
                        </a:ext>
                      </a:extLst>
                    </a:gridCol>
                  </a:tblGrid>
                  <a:tr h="0">
                    <a:tc>
                      <a:txBody>
                        <a:bodyPr/>
                        <a:lstStyle/>
                        <a:p>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C000"/>
                                        </a:solidFill>
                                        <a:latin typeface="Cambria Math" panose="02040503050406030204" pitchFamily="18" charset="0"/>
                                      </a:rPr>
                                    </m:ctrlPr>
                                  </m:sSubPr>
                                  <m:e>
                                    <m:r>
                                      <a:rPr lang="en-US" smtClean="0">
                                        <a:solidFill>
                                          <a:srgbClr val="FFC000"/>
                                        </a:solidFill>
                                        <a:latin typeface="Cambria Math" charset="0"/>
                                      </a:rPr>
                                      <m:t>𝝀</m:t>
                                    </m:r>
                                  </m:e>
                                  <m:sub>
                                    <m:r>
                                      <a:rPr lang="en-US" smtClean="0">
                                        <a:solidFill>
                                          <a:srgbClr val="FFC000"/>
                                        </a:solidFill>
                                        <a:latin typeface="Cambria Math" charset="0"/>
                                      </a:rPr>
                                      <m:t>𝟏</m:t>
                                    </m:r>
                                  </m:sub>
                                </m:sSub>
                              </m:oMath>
                            </m:oMathPara>
                          </a14:m>
                          <a:endParaRPr lang="en-US" dirty="0"/>
                        </a:p>
                      </a:txBody>
                      <a:tcPr>
                        <a:solidFill>
                          <a:schemeClr val="tx1">
                            <a:lumMod val="75000"/>
                            <a:lumOff val="25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𝟐</m:t>
                                    </m:r>
                                  </m:sub>
                                </m:sSub>
                              </m:oMath>
                            </m:oMathPara>
                          </a14:m>
                          <a:endParaRPr lang="en-US" dirty="0"/>
                        </a:p>
                      </a:txBody>
                      <a:tcPr>
                        <a:solidFill>
                          <a:schemeClr val="tx1">
                            <a:lumMod val="75000"/>
                            <a:lumOff val="25000"/>
                          </a:schemeClr>
                        </a:solidFill>
                      </a:tcPr>
                    </a:tc>
                    <a:tc>
                      <a:txBody>
                        <a:bodyPr/>
                        <a:lstStyle/>
                        <a:p>
                          <a:pPr algn="ctr"/>
                          <a:r>
                            <a:rPr lang="mr-IN" dirty="0"/>
                            <a:t>…</a:t>
                          </a:r>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𝒏</m:t>
                                    </m:r>
                                  </m:sub>
                                </m:sSub>
                              </m:oMath>
                            </m:oMathPara>
                          </a14:m>
                          <a:endParaRPr lang="en-US" dirty="0"/>
                        </a:p>
                      </a:txBody>
                      <a:tcPr>
                        <a:solidFill>
                          <a:schemeClr val="tx1">
                            <a:lumMod val="75000"/>
                            <a:lumOff val="25000"/>
                          </a:schemeClr>
                        </a:solidFill>
                      </a:tcPr>
                    </a:tc>
                    <a:extLst>
                      <a:ext uri="{0D108BD9-81ED-4DB2-BD59-A6C34878D82A}">
                        <a16:rowId xmlns:a16="http://schemas.microsoft.com/office/drawing/2014/main" val="10000"/>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charset="0"/>
                                      </a:rPr>
                                      <m:t>𝒌</m:t>
                                    </m:r>
                                  </m:e>
                                  <m:sub>
                                    <m:r>
                                      <a:rPr lang="en-US" b="1" i="1" smtClean="0">
                                        <a:solidFill>
                                          <a:srgbClr val="FFC000"/>
                                        </a:solidFill>
                                        <a:latin typeface="Cambria Math" charset="0"/>
                                      </a:rPr>
                                      <m:t>𝟏</m:t>
                                    </m:r>
                                  </m:sub>
                                </m:sSub>
                              </m:oMath>
                            </m:oMathPara>
                          </a14:m>
                          <a:endParaRPr lang="en-US" b="1" i="1" dirty="0">
                            <a:solidFill>
                              <a:schemeClr val="bg1"/>
                            </a:solidFill>
                          </a:endParaRPr>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𝑳</m:t>
                                    </m:r>
                                  </m:e>
                                  <m:sub>
                                    <m:r>
                                      <a:rPr lang="en-US" b="1" i="1" smtClean="0">
                                        <a:solidFill>
                                          <a:schemeClr val="tx1">
                                            <a:lumMod val="75000"/>
                                            <a:lumOff val="25000"/>
                                          </a:schemeClr>
                                        </a:solidFill>
                                        <a:latin typeface="Cambria Math" charset="0"/>
                                      </a:rPr>
                                      <m:t>𝟏𝟏</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𝑳</m:t>
                                    </m:r>
                                  </m:e>
                                  <m:sub>
                                    <m:r>
                                      <a:rPr lang="en-US" b="1" i="1" smtClean="0">
                                        <a:solidFill>
                                          <a:schemeClr val="tx1">
                                            <a:lumMod val="75000"/>
                                            <a:lumOff val="25000"/>
                                          </a:schemeClr>
                                        </a:solidFill>
                                        <a:latin typeface="Cambria Math" charset="0"/>
                                      </a:rPr>
                                      <m:t>𝟏𝟐</m:t>
                                    </m:r>
                                  </m:sub>
                                </m:sSub>
                              </m:oMath>
                            </m:oMathPara>
                          </a14:m>
                          <a:endParaRPr lang="en-US" dirty="0"/>
                        </a:p>
                      </a:txBody>
                      <a:tcPr/>
                    </a:tc>
                    <a:tc>
                      <a:txBody>
                        <a:bodyPr/>
                        <a:lstStyle/>
                        <a:p>
                          <a:r>
                            <a:rPr lang="en-US" dirty="0"/>
                            <a:t>..</a:t>
                          </a:r>
                        </a:p>
                      </a:txBody>
                      <a:tcPr/>
                    </a:tc>
                    <a:tc>
                      <a:txBody>
                        <a:bodyPr/>
                        <a:lstStyle/>
                        <a:p>
                          <a:r>
                            <a:rPr lang="mr-IN" dirty="0"/>
                            <a:t>…</a:t>
                          </a:r>
                          <a:endParaRPr lang="en-US" dirty="0"/>
                        </a:p>
                      </a:txBody>
                      <a:tcPr/>
                    </a:tc>
                    <a:extLst>
                      <a:ext uri="{0D108BD9-81ED-4DB2-BD59-A6C34878D82A}">
                        <a16:rowId xmlns:a16="http://schemas.microsoft.com/office/drawing/2014/main" val="10001"/>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2</m:t>
                                    </m:r>
                                  </m:sub>
                                </m:sSub>
                              </m:oMath>
                            </m:oMathPara>
                          </a14:m>
                          <a:endParaRPr lang="en-US" dirty="0">
                            <a:solidFill>
                              <a:schemeClr val="bg1"/>
                            </a:solidFill>
                          </a:endParaRPr>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𝑳</m:t>
                                    </m:r>
                                  </m:e>
                                  <m:sub>
                                    <m:r>
                                      <a:rPr lang="en-US" b="1" i="1" smtClean="0">
                                        <a:solidFill>
                                          <a:schemeClr val="tx1">
                                            <a:lumMod val="75000"/>
                                            <a:lumOff val="25000"/>
                                          </a:schemeClr>
                                        </a:solidFill>
                                        <a:latin typeface="Cambria Math" charset="0"/>
                                      </a:rPr>
                                      <m:t>𝟐𝟏</m:t>
                                    </m:r>
                                  </m:sub>
                                </m:sSub>
                              </m:oMath>
                            </m:oMathPara>
                          </a14:m>
                          <a:endParaRPr lang="en-US" dirty="0"/>
                        </a:p>
                      </a:txBody>
                      <a:tcPr/>
                    </a:tc>
                    <a:tc>
                      <a:txBody>
                        <a:bodyPr/>
                        <a:lstStyle/>
                        <a:p>
                          <a:r>
                            <a:rPr lang="mr-IN" dirty="0"/>
                            <a:t>…</a:t>
                          </a:r>
                          <a:endParaRPr lang="en-US" dirty="0"/>
                        </a:p>
                      </a:txBody>
                      <a:tcPr/>
                    </a:tc>
                    <a:tc>
                      <a:txBody>
                        <a:bodyPr/>
                        <a:lstStyle/>
                        <a:p>
                          <a:r>
                            <a:rPr lang="en-US" dirty="0"/>
                            <a:t>..</a:t>
                          </a:r>
                        </a:p>
                      </a:txBody>
                      <a:tcPr/>
                    </a:tc>
                    <a:tc>
                      <a:txBody>
                        <a:bodyPr/>
                        <a:lstStyle/>
                        <a:p>
                          <a:r>
                            <a:rPr lang="mr-IN" dirty="0"/>
                            <a:t>…</a:t>
                          </a:r>
                          <a:endParaRPr lang="en-US" dirty="0"/>
                        </a:p>
                      </a:txBody>
                      <a:tcPr/>
                    </a:tc>
                    <a:extLst>
                      <a:ext uri="{0D108BD9-81ED-4DB2-BD59-A6C34878D82A}">
                        <a16:rowId xmlns:a16="http://schemas.microsoft.com/office/drawing/2014/main" val="10002"/>
                      </a:ext>
                    </a:extLst>
                  </a:tr>
                  <a:tr h="354419">
                    <a:tc>
                      <a:txBody>
                        <a:bodyPr/>
                        <a:lstStyle/>
                        <a:p>
                          <a:pPr algn="ctr"/>
                          <a:r>
                            <a:rPr lang="mr-IN" dirty="0">
                              <a:solidFill>
                                <a:schemeClr val="bg1"/>
                              </a:solidFill>
                            </a:rPr>
                            <a:t>…</a:t>
                          </a:r>
                          <a:r>
                            <a:rPr lang="en-US" dirty="0">
                              <a:solidFill>
                                <a:schemeClr val="bg1"/>
                              </a:solidFill>
                            </a:rPr>
                            <a:t> </a:t>
                          </a:r>
                        </a:p>
                      </a:txBody>
                      <a:tcPr>
                        <a:solidFill>
                          <a:schemeClr val="tx1">
                            <a:lumMod val="75000"/>
                            <a:lumOff val="25000"/>
                          </a:schemeClr>
                        </a:solidFill>
                      </a:tcPr>
                    </a:tc>
                    <a:tc>
                      <a:txBody>
                        <a:bodyPr/>
                        <a:lstStyle/>
                        <a:p>
                          <a:r>
                            <a:rPr lang="en-US" dirty="0"/>
                            <a:t>..</a:t>
                          </a:r>
                        </a:p>
                      </a:txBody>
                      <a:tcPr/>
                    </a:tc>
                    <a:tc>
                      <a:txBody>
                        <a:bodyPr/>
                        <a:lstStyle/>
                        <a:p>
                          <a:r>
                            <a:rPr lang="mr-IN" dirty="0"/>
                            <a:t>…</a:t>
                          </a:r>
                          <a:endParaRPr lang="en-US" dirty="0"/>
                        </a:p>
                      </a:txBody>
                      <a:tcPr/>
                    </a:tc>
                    <a:tc>
                      <a:txBody>
                        <a:bodyPr/>
                        <a:lstStyle/>
                        <a:p>
                          <a:r>
                            <a:rPr lang="en-US" dirty="0"/>
                            <a:t>..</a:t>
                          </a:r>
                        </a:p>
                      </a:txBody>
                      <a:tcPr/>
                    </a:tc>
                    <a:tc>
                      <a:txBody>
                        <a:bodyPr/>
                        <a:lstStyle/>
                        <a:p>
                          <a:r>
                            <a:rPr lang="mr-IN" dirty="0"/>
                            <a:t>…</a:t>
                          </a:r>
                          <a:endParaRPr lang="en-US" dirty="0"/>
                        </a:p>
                      </a:txBody>
                      <a:tcPr/>
                    </a:tc>
                    <a:extLst>
                      <a:ext uri="{0D108BD9-81ED-4DB2-BD59-A6C34878D82A}">
                        <a16:rowId xmlns:a16="http://schemas.microsoft.com/office/drawing/2014/main" val="10003"/>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𝑛</m:t>
                                    </m:r>
                                  </m:sub>
                                </m:sSub>
                              </m:oMath>
                            </m:oMathPara>
                          </a14:m>
                          <a:endParaRPr lang="en-US" dirty="0">
                            <a:solidFill>
                              <a:schemeClr val="bg1"/>
                            </a:solidFill>
                          </a:endParaRPr>
                        </a:p>
                      </a:txBody>
                      <a:tcPr>
                        <a:solidFill>
                          <a:schemeClr val="tx1">
                            <a:lumMod val="75000"/>
                            <a:lumOff val="25000"/>
                          </a:schemeClr>
                        </a:solidFill>
                      </a:tcPr>
                    </a:tc>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1082380501"/>
                  </p:ext>
                </p:extLst>
              </p:nvPr>
            </p:nvGraphicFramePr>
            <p:xfrm>
              <a:off x="9185359" y="69407"/>
              <a:ext cx="2882900" cy="1828800"/>
            </p:xfrm>
            <a:graphic>
              <a:graphicData uri="http://schemas.openxmlformats.org/drawingml/2006/table">
                <a:tbl>
                  <a:tblPr firstRow="1" bandRow="1">
                    <a:tableStyleId>{793D81CF-94F2-401A-BA57-92F5A7B2D0C5}</a:tableStyleId>
                  </a:tblPr>
                  <a:tblGrid>
                    <a:gridCol w="576580"/>
                    <a:gridCol w="576580"/>
                    <a:gridCol w="576580"/>
                    <a:gridCol w="576580"/>
                    <a:gridCol w="576580"/>
                  </a:tblGrid>
                  <a:tr h="365760">
                    <a:tc>
                      <a:txBody>
                        <a:bodyPr/>
                        <a:lstStyle/>
                        <a:p>
                          <a:endParaRPr lang="en-US" dirty="0"/>
                        </a:p>
                      </a:txBody>
                      <a:tcPr>
                        <a:solidFill>
                          <a:schemeClr val="tx1">
                            <a:lumMod val="75000"/>
                            <a:lumOff val="25000"/>
                          </a:schemeClr>
                        </a:solidFill>
                      </a:tcPr>
                    </a:tc>
                    <a:tc>
                      <a:txBody>
                        <a:bodyPr/>
                        <a:lstStyle/>
                        <a:p>
                          <a:endParaRPr lang="en-US"/>
                        </a:p>
                      </a:txBody>
                      <a:tcPr>
                        <a:blipFill rotWithShape="0">
                          <a:blip r:embed="rId7"/>
                          <a:stretch>
                            <a:fillRect l="-101053" t="-8333" r="-301053" b="-426667"/>
                          </a:stretch>
                        </a:blipFill>
                      </a:tcPr>
                    </a:tc>
                    <a:tc>
                      <a:txBody>
                        <a:bodyPr/>
                        <a:lstStyle/>
                        <a:p>
                          <a:endParaRPr lang="en-US"/>
                        </a:p>
                      </a:txBody>
                      <a:tcPr>
                        <a:blipFill rotWithShape="0">
                          <a:blip r:embed="rId7"/>
                          <a:stretch>
                            <a:fillRect l="-203191" t="-8333" r="-204255" b="-426667"/>
                          </a:stretch>
                        </a:blipFill>
                      </a:tcPr>
                    </a:tc>
                    <a:tc>
                      <a:txBody>
                        <a:bodyPr/>
                        <a:lstStyle/>
                        <a:p>
                          <a:pPr algn="ctr"/>
                          <a:r>
                            <a:rPr lang="mr-IN" dirty="0" smtClean="0"/>
                            <a:t>…</a:t>
                          </a:r>
                          <a:endParaRPr lang="en-US" dirty="0"/>
                        </a:p>
                      </a:txBody>
                      <a:tcPr>
                        <a:solidFill>
                          <a:schemeClr val="tx1">
                            <a:lumMod val="75000"/>
                            <a:lumOff val="25000"/>
                          </a:schemeClr>
                        </a:solidFill>
                      </a:tcPr>
                    </a:tc>
                    <a:tc>
                      <a:txBody>
                        <a:bodyPr/>
                        <a:lstStyle/>
                        <a:p>
                          <a:endParaRPr lang="en-US"/>
                        </a:p>
                      </a:txBody>
                      <a:tcPr>
                        <a:blipFill rotWithShape="0">
                          <a:blip r:embed="rId7"/>
                          <a:stretch>
                            <a:fillRect l="-400000" t="-8333" r="-2105" b="-426667"/>
                          </a:stretch>
                        </a:blipFill>
                      </a:tcPr>
                    </a:tc>
                  </a:tr>
                  <a:tr h="365760">
                    <a:tc>
                      <a:txBody>
                        <a:bodyPr/>
                        <a:lstStyle/>
                        <a:p>
                          <a:endParaRPr lang="en-US"/>
                        </a:p>
                      </a:txBody>
                      <a:tcPr>
                        <a:blipFill rotWithShape="0">
                          <a:blip r:embed="rId7"/>
                          <a:stretch>
                            <a:fillRect l="-1053" t="-108333" r="-401053" b="-326667"/>
                          </a:stretch>
                        </a:blipFill>
                      </a:tcPr>
                    </a:tc>
                    <a:tc>
                      <a:txBody>
                        <a:bodyPr/>
                        <a:lstStyle/>
                        <a:p>
                          <a:endParaRPr lang="en-US"/>
                        </a:p>
                      </a:txBody>
                      <a:tcPr>
                        <a:blipFill rotWithShape="0">
                          <a:blip r:embed="rId7"/>
                          <a:stretch>
                            <a:fillRect l="-101053" t="-108333" r="-301053" b="-326667"/>
                          </a:stretch>
                        </a:blipFill>
                      </a:tcPr>
                    </a:tc>
                    <a:tc>
                      <a:txBody>
                        <a:bodyPr/>
                        <a:lstStyle/>
                        <a:p>
                          <a:endParaRPr lang="en-US"/>
                        </a:p>
                      </a:txBody>
                      <a:tcPr>
                        <a:blipFill rotWithShape="0">
                          <a:blip r:embed="rId7"/>
                          <a:stretch>
                            <a:fillRect l="-203191" t="-108333" r="-204255" b="-326667"/>
                          </a:stretch>
                        </a:blipFill>
                      </a:tcPr>
                    </a:tc>
                    <a:tc>
                      <a:txBody>
                        <a:bodyPr/>
                        <a:lstStyle/>
                        <a:p>
                          <a:r>
                            <a:rPr lang="en-US" dirty="0" smtClean="0"/>
                            <a:t>..</a:t>
                          </a:r>
                          <a:endParaRPr lang="en-US" dirty="0"/>
                        </a:p>
                      </a:txBody>
                      <a:tcPr/>
                    </a:tc>
                    <a:tc>
                      <a:txBody>
                        <a:bodyPr/>
                        <a:lstStyle/>
                        <a:p>
                          <a:r>
                            <a:rPr lang="mr-IN" dirty="0" smtClean="0"/>
                            <a:t>…</a:t>
                          </a:r>
                          <a:endParaRPr lang="en-US" dirty="0"/>
                        </a:p>
                      </a:txBody>
                      <a:tcPr/>
                    </a:tc>
                  </a:tr>
                  <a:tr h="365760">
                    <a:tc>
                      <a:txBody>
                        <a:bodyPr/>
                        <a:lstStyle/>
                        <a:p>
                          <a:endParaRPr lang="en-US"/>
                        </a:p>
                      </a:txBody>
                      <a:tcPr>
                        <a:blipFill rotWithShape="0">
                          <a:blip r:embed="rId7"/>
                          <a:stretch>
                            <a:fillRect l="-1053" t="-204918" r="-401053" b="-221311"/>
                          </a:stretch>
                        </a:blipFill>
                      </a:tcPr>
                    </a:tc>
                    <a:tc>
                      <a:txBody>
                        <a:bodyPr/>
                        <a:lstStyle/>
                        <a:p>
                          <a:endParaRPr lang="en-US"/>
                        </a:p>
                      </a:txBody>
                      <a:tcPr>
                        <a:blipFill rotWithShape="0">
                          <a:blip r:embed="rId7"/>
                          <a:stretch>
                            <a:fillRect l="-101053" t="-204918" r="-301053" b="-221311"/>
                          </a:stretch>
                        </a:blipFill>
                      </a:tcPr>
                    </a:tc>
                    <a:tc>
                      <a:txBody>
                        <a:bodyPr/>
                        <a:lstStyle/>
                        <a:p>
                          <a:r>
                            <a:rPr lang="mr-IN" dirty="0" smtClean="0"/>
                            <a:t>…</a:t>
                          </a:r>
                          <a:endParaRPr lang="en-US" dirty="0"/>
                        </a:p>
                      </a:txBody>
                      <a:tcPr/>
                    </a:tc>
                    <a:tc>
                      <a:txBody>
                        <a:bodyPr/>
                        <a:lstStyle/>
                        <a:p>
                          <a:r>
                            <a:rPr lang="en-US" dirty="0" smtClean="0"/>
                            <a:t>..</a:t>
                          </a:r>
                          <a:endParaRPr lang="en-US" dirty="0"/>
                        </a:p>
                      </a:txBody>
                      <a:tcPr/>
                    </a:tc>
                    <a:tc>
                      <a:txBody>
                        <a:bodyPr/>
                        <a:lstStyle/>
                        <a:p>
                          <a:r>
                            <a:rPr lang="mr-IN" dirty="0" smtClean="0"/>
                            <a:t>…</a:t>
                          </a:r>
                          <a:endParaRPr lang="en-US" dirty="0"/>
                        </a:p>
                      </a:txBody>
                      <a:tcPr/>
                    </a:tc>
                  </a:tr>
                  <a:tr h="365760">
                    <a:tc>
                      <a:txBody>
                        <a:bodyPr/>
                        <a:lstStyle/>
                        <a:p>
                          <a:pPr algn="ctr"/>
                          <a:r>
                            <a:rPr lang="mr-IN" dirty="0" smtClean="0">
                              <a:solidFill>
                                <a:schemeClr val="bg1"/>
                              </a:solidFill>
                            </a:rPr>
                            <a:t>…</a:t>
                          </a:r>
                          <a:r>
                            <a:rPr lang="en-US" dirty="0" smtClean="0">
                              <a:solidFill>
                                <a:schemeClr val="bg1"/>
                              </a:solidFill>
                            </a:rPr>
                            <a:t> </a:t>
                          </a:r>
                          <a:endParaRPr lang="en-US" dirty="0">
                            <a:solidFill>
                              <a:schemeClr val="bg1"/>
                            </a:solidFill>
                          </a:endParaRPr>
                        </a:p>
                      </a:txBody>
                      <a:tcPr>
                        <a:solidFill>
                          <a:schemeClr val="tx1">
                            <a:lumMod val="75000"/>
                            <a:lumOff val="25000"/>
                          </a:schemeClr>
                        </a:solidFill>
                      </a:tcPr>
                    </a:tc>
                    <a:tc>
                      <a:txBody>
                        <a:bodyPr/>
                        <a:lstStyle/>
                        <a:p>
                          <a:r>
                            <a:rPr lang="en-US" dirty="0" smtClean="0"/>
                            <a:t>..</a:t>
                          </a:r>
                          <a:endParaRPr lang="en-US" dirty="0"/>
                        </a:p>
                      </a:txBody>
                      <a:tcPr/>
                    </a:tc>
                    <a:tc>
                      <a:txBody>
                        <a:bodyPr/>
                        <a:lstStyle/>
                        <a:p>
                          <a:r>
                            <a:rPr lang="mr-IN" dirty="0" smtClean="0"/>
                            <a:t>…</a:t>
                          </a:r>
                          <a:endParaRPr lang="en-US" dirty="0"/>
                        </a:p>
                      </a:txBody>
                      <a:tcPr/>
                    </a:tc>
                    <a:tc>
                      <a:txBody>
                        <a:bodyPr/>
                        <a:lstStyle/>
                        <a:p>
                          <a:r>
                            <a:rPr lang="en-US" dirty="0" smtClean="0"/>
                            <a:t>..</a:t>
                          </a:r>
                          <a:endParaRPr lang="en-US" dirty="0"/>
                        </a:p>
                      </a:txBody>
                      <a:tcPr/>
                    </a:tc>
                    <a:tc>
                      <a:txBody>
                        <a:bodyPr/>
                        <a:lstStyle/>
                        <a:p>
                          <a:r>
                            <a:rPr lang="mr-IN" dirty="0" smtClean="0"/>
                            <a:t>…</a:t>
                          </a:r>
                          <a:endParaRPr lang="en-US" dirty="0"/>
                        </a:p>
                      </a:txBody>
                      <a:tcPr/>
                    </a:tc>
                  </a:tr>
                  <a:tr h="365760">
                    <a:tc>
                      <a:txBody>
                        <a:bodyPr/>
                        <a:lstStyle/>
                        <a:p>
                          <a:endParaRPr lang="en-US"/>
                        </a:p>
                      </a:txBody>
                      <a:tcPr>
                        <a:blipFill rotWithShape="0">
                          <a:blip r:embed="rId7"/>
                          <a:stretch>
                            <a:fillRect l="-1053" t="-410000" r="-401053" b="-25000"/>
                          </a:stretch>
                        </a:blipFill>
                      </a:tcPr>
                    </a:tc>
                    <a:tc>
                      <a:txBody>
                        <a:bodyPr/>
                        <a:lstStyle/>
                        <a:p>
                          <a:r>
                            <a:rPr lang="mr-IN" dirty="0" smtClean="0"/>
                            <a:t>…</a:t>
                          </a:r>
                          <a:endParaRPr lang="en-US" dirty="0"/>
                        </a:p>
                      </a:txBody>
                      <a:tcPr/>
                    </a:tc>
                    <a:tc>
                      <a:txBody>
                        <a:bodyPr/>
                        <a:lstStyle/>
                        <a:p>
                          <a:r>
                            <a:rPr lang="mr-IN" dirty="0" smtClean="0"/>
                            <a:t>…</a:t>
                          </a:r>
                          <a:endParaRPr lang="en-US" dirty="0"/>
                        </a:p>
                      </a:txBody>
                      <a:tcPr/>
                    </a:tc>
                    <a:tc>
                      <a:txBody>
                        <a:bodyPr/>
                        <a:lstStyle/>
                        <a:p>
                          <a:r>
                            <a:rPr lang="mr-IN" dirty="0" smtClean="0"/>
                            <a:t>…</a:t>
                          </a:r>
                          <a:endParaRPr lang="en-US" dirty="0"/>
                        </a:p>
                      </a:txBody>
                      <a:tcPr/>
                    </a:tc>
                    <a:tc>
                      <a:txBody>
                        <a:bodyPr/>
                        <a:lstStyle/>
                        <a:p>
                          <a:r>
                            <a:rPr lang="mr-IN" dirty="0" smtClean="0"/>
                            <a:t>…</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extLst/>
              </p:nvPr>
            </p:nvGraphicFramePr>
            <p:xfrm>
              <a:off x="9205679" y="84909"/>
              <a:ext cx="2882900" cy="2194560"/>
            </p:xfrm>
            <a:graphic>
              <a:graphicData uri="http://schemas.openxmlformats.org/drawingml/2006/table">
                <a:tbl>
                  <a:tblPr firstRow="1" bandRow="1">
                    <a:tableStyleId>{793D81CF-94F2-401A-BA57-92F5A7B2D0C5}</a:tableStyleId>
                  </a:tblPr>
                  <a:tblGrid>
                    <a:gridCol w="576580">
                      <a:extLst>
                        <a:ext uri="{9D8B030D-6E8A-4147-A177-3AD203B41FA5}">
                          <a16:colId xmlns:a16="http://schemas.microsoft.com/office/drawing/2014/main" val="20000"/>
                        </a:ext>
                      </a:extLst>
                    </a:gridCol>
                    <a:gridCol w="576580">
                      <a:extLst>
                        <a:ext uri="{9D8B030D-6E8A-4147-A177-3AD203B41FA5}">
                          <a16:colId xmlns:a16="http://schemas.microsoft.com/office/drawing/2014/main" val="20001"/>
                        </a:ext>
                      </a:extLst>
                    </a:gridCol>
                    <a:gridCol w="576580">
                      <a:extLst>
                        <a:ext uri="{9D8B030D-6E8A-4147-A177-3AD203B41FA5}">
                          <a16:colId xmlns:a16="http://schemas.microsoft.com/office/drawing/2014/main" val="20002"/>
                        </a:ext>
                      </a:extLst>
                    </a:gridCol>
                    <a:gridCol w="576580">
                      <a:extLst>
                        <a:ext uri="{9D8B030D-6E8A-4147-A177-3AD203B41FA5}">
                          <a16:colId xmlns:a16="http://schemas.microsoft.com/office/drawing/2014/main" val="20003"/>
                        </a:ext>
                      </a:extLst>
                    </a:gridCol>
                    <a:gridCol w="576580">
                      <a:extLst>
                        <a:ext uri="{9D8B030D-6E8A-4147-A177-3AD203B41FA5}">
                          <a16:colId xmlns:a16="http://schemas.microsoft.com/office/drawing/2014/main" val="20004"/>
                        </a:ext>
                      </a:extLst>
                    </a:gridCol>
                  </a:tblGrid>
                  <a:tr h="0">
                    <a:tc>
                      <a:txBody>
                        <a:bodyPr/>
                        <a:lstStyle/>
                        <a:p>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C000"/>
                                        </a:solidFill>
                                        <a:latin typeface="Cambria Math" panose="02040503050406030204" pitchFamily="18" charset="0"/>
                                      </a:rPr>
                                    </m:ctrlPr>
                                  </m:sSubPr>
                                  <m:e>
                                    <m:r>
                                      <a:rPr lang="en-US" smtClean="0">
                                        <a:solidFill>
                                          <a:srgbClr val="FFC000"/>
                                        </a:solidFill>
                                        <a:latin typeface="Cambria Math" charset="0"/>
                                      </a:rPr>
                                      <m:t>𝝀</m:t>
                                    </m:r>
                                  </m:e>
                                  <m:sub>
                                    <m:r>
                                      <a:rPr lang="en-US" smtClean="0">
                                        <a:solidFill>
                                          <a:srgbClr val="FFC000"/>
                                        </a:solidFill>
                                        <a:latin typeface="Cambria Math" charset="0"/>
                                      </a:rPr>
                                      <m:t>𝟏</m:t>
                                    </m:r>
                                  </m:sub>
                                </m:sSub>
                              </m:oMath>
                            </m:oMathPara>
                          </a14:m>
                          <a:endParaRPr lang="en-US" dirty="0"/>
                        </a:p>
                      </a:txBody>
                      <a:tcPr>
                        <a:solidFill>
                          <a:schemeClr val="tx1">
                            <a:lumMod val="75000"/>
                            <a:lumOff val="25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𝟐</m:t>
                                    </m:r>
                                  </m:sub>
                                </m:sSub>
                              </m:oMath>
                            </m:oMathPara>
                          </a14:m>
                          <a:endParaRPr lang="en-US" dirty="0"/>
                        </a:p>
                      </a:txBody>
                      <a:tcPr>
                        <a:solidFill>
                          <a:schemeClr val="tx1">
                            <a:lumMod val="75000"/>
                            <a:lumOff val="25000"/>
                          </a:schemeClr>
                        </a:solidFill>
                      </a:tcPr>
                    </a:tc>
                    <a:tc>
                      <a:txBody>
                        <a:bodyPr/>
                        <a:lstStyle/>
                        <a:p>
                          <a:pPr algn="ctr"/>
                          <a:r>
                            <a:rPr lang="mr-IN" dirty="0"/>
                            <a:t>…</a:t>
                          </a:r>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𝒏</m:t>
                                    </m:r>
                                  </m:sub>
                                </m:sSub>
                              </m:oMath>
                            </m:oMathPara>
                          </a14:m>
                          <a:endParaRPr lang="en-US" dirty="0"/>
                        </a:p>
                      </a:txBody>
                      <a:tcPr>
                        <a:solidFill>
                          <a:schemeClr val="tx1">
                            <a:lumMod val="75000"/>
                            <a:lumOff val="25000"/>
                          </a:schemeClr>
                        </a:solidFill>
                      </a:tcPr>
                    </a:tc>
                    <a:extLst>
                      <a:ext uri="{0D108BD9-81ED-4DB2-BD59-A6C34878D82A}">
                        <a16:rowId xmlns:a16="http://schemas.microsoft.com/office/drawing/2014/main" val="10000"/>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charset="0"/>
                                      </a:rPr>
                                      <m:t>𝒌</m:t>
                                    </m:r>
                                  </m:e>
                                  <m:sub>
                                    <m:r>
                                      <a:rPr lang="en-US" b="1" i="1" smtClean="0">
                                        <a:solidFill>
                                          <a:srgbClr val="FFC000"/>
                                        </a:solidFill>
                                        <a:latin typeface="Cambria Math" charset="0"/>
                                      </a:rPr>
                                      <m:t>𝟏</m:t>
                                    </m:r>
                                  </m:sub>
                                </m:sSub>
                              </m:oMath>
                            </m:oMathPara>
                          </a14:m>
                          <a:endParaRPr lang="en-US" b="1" i="1" dirty="0">
                            <a:solidFill>
                              <a:schemeClr val="bg1"/>
                            </a:solidFill>
                          </a:endParaRPr>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𝑳</m:t>
                                    </m:r>
                                  </m:e>
                                  <m:sub>
                                    <m:r>
                                      <a:rPr lang="en-US" b="1" i="1" smtClean="0">
                                        <a:solidFill>
                                          <a:schemeClr val="tx1">
                                            <a:lumMod val="75000"/>
                                            <a:lumOff val="25000"/>
                                          </a:schemeClr>
                                        </a:solidFill>
                                        <a:latin typeface="Cambria Math" charset="0"/>
                                      </a:rPr>
                                      <m:t>𝟏𝟏</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𝑳</m:t>
                                    </m:r>
                                  </m:e>
                                  <m:sub>
                                    <m:r>
                                      <a:rPr lang="en-US" b="1" i="1" smtClean="0">
                                        <a:solidFill>
                                          <a:schemeClr val="tx1">
                                            <a:lumMod val="75000"/>
                                            <a:lumOff val="25000"/>
                                          </a:schemeClr>
                                        </a:solidFill>
                                        <a:latin typeface="Cambria Math" charset="0"/>
                                      </a:rPr>
                                      <m:t>𝟏𝟐</m:t>
                                    </m:r>
                                  </m:sub>
                                </m:sSub>
                              </m:oMath>
                            </m:oMathPara>
                          </a14:m>
                          <a:endParaRPr lang="en-US" dirty="0"/>
                        </a:p>
                      </a:txBody>
                      <a:tcPr/>
                    </a:tc>
                    <a:tc>
                      <a:txBody>
                        <a:bodyPr/>
                        <a:lstStyle/>
                        <a:p>
                          <a:r>
                            <a:rPr lang="en-US" dirty="0"/>
                            <a:t>..</a:t>
                          </a:r>
                        </a:p>
                      </a:txBody>
                      <a:tcPr/>
                    </a:tc>
                    <a:tc>
                      <a:txBody>
                        <a:bodyPr/>
                        <a:lstStyle/>
                        <a:p>
                          <a:r>
                            <a:rPr lang="mr-IN" dirty="0"/>
                            <a:t>…</a:t>
                          </a:r>
                          <a:endParaRPr lang="en-US" dirty="0"/>
                        </a:p>
                      </a:txBody>
                      <a:tcPr/>
                    </a:tc>
                    <a:extLst>
                      <a:ext uri="{0D108BD9-81ED-4DB2-BD59-A6C34878D82A}">
                        <a16:rowId xmlns:a16="http://schemas.microsoft.com/office/drawing/2014/main" val="10001"/>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2</m:t>
                                    </m:r>
                                  </m:sub>
                                </m:sSub>
                              </m:oMath>
                            </m:oMathPara>
                          </a14:m>
                          <a:endParaRPr lang="en-US" dirty="0">
                            <a:solidFill>
                              <a:schemeClr val="bg1"/>
                            </a:solidFill>
                          </a:endParaRPr>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𝑳</m:t>
                                    </m:r>
                                  </m:e>
                                  <m:sub>
                                    <m:r>
                                      <a:rPr lang="en-US" b="1" i="1" smtClean="0">
                                        <a:solidFill>
                                          <a:schemeClr val="tx1">
                                            <a:lumMod val="75000"/>
                                            <a:lumOff val="25000"/>
                                          </a:schemeClr>
                                        </a:solidFill>
                                        <a:latin typeface="Cambria Math" charset="0"/>
                                      </a:rPr>
                                      <m:t>𝟐𝟏</m:t>
                                    </m:r>
                                  </m:sub>
                                </m:sSub>
                              </m:oMath>
                            </m:oMathPara>
                          </a14:m>
                          <a:endParaRPr lang="en-US" dirty="0"/>
                        </a:p>
                      </a:txBody>
                      <a:tcPr/>
                    </a:tc>
                    <a:tc>
                      <a:txBody>
                        <a:bodyPr/>
                        <a:lstStyle/>
                        <a:p>
                          <a:r>
                            <a:rPr lang="mr-IN" dirty="0"/>
                            <a:t>…</a:t>
                          </a:r>
                          <a:endParaRPr lang="en-US" dirty="0"/>
                        </a:p>
                      </a:txBody>
                      <a:tcPr/>
                    </a:tc>
                    <a:tc>
                      <a:txBody>
                        <a:bodyPr/>
                        <a:lstStyle/>
                        <a:p>
                          <a:r>
                            <a:rPr lang="en-US" dirty="0"/>
                            <a:t>..</a:t>
                          </a:r>
                        </a:p>
                      </a:txBody>
                      <a:tcPr/>
                    </a:tc>
                    <a:tc>
                      <a:txBody>
                        <a:bodyPr/>
                        <a:lstStyle/>
                        <a:p>
                          <a:r>
                            <a:rPr lang="mr-IN" dirty="0"/>
                            <a:t>…</a:t>
                          </a:r>
                          <a:endParaRPr lang="en-US" dirty="0"/>
                        </a:p>
                      </a:txBody>
                      <a:tcPr/>
                    </a:tc>
                    <a:extLst>
                      <a:ext uri="{0D108BD9-81ED-4DB2-BD59-A6C34878D82A}">
                        <a16:rowId xmlns:a16="http://schemas.microsoft.com/office/drawing/2014/main" val="10002"/>
                      </a:ext>
                    </a:extLst>
                  </a:tr>
                  <a:tr h="354419">
                    <a:tc>
                      <a:txBody>
                        <a:bodyPr/>
                        <a:lstStyle/>
                        <a:p>
                          <a:pPr algn="ctr"/>
                          <a:r>
                            <a:rPr lang="mr-IN" dirty="0">
                              <a:solidFill>
                                <a:schemeClr val="bg1"/>
                              </a:solidFill>
                            </a:rPr>
                            <a:t>…</a:t>
                          </a:r>
                          <a:r>
                            <a:rPr lang="en-US" dirty="0">
                              <a:solidFill>
                                <a:schemeClr val="bg1"/>
                              </a:solidFill>
                            </a:rPr>
                            <a:t> </a:t>
                          </a:r>
                        </a:p>
                      </a:txBody>
                      <a:tcPr>
                        <a:solidFill>
                          <a:schemeClr val="tx1">
                            <a:lumMod val="75000"/>
                            <a:lumOff val="25000"/>
                          </a:schemeClr>
                        </a:solidFill>
                      </a:tcPr>
                    </a:tc>
                    <a:tc>
                      <a:txBody>
                        <a:bodyPr/>
                        <a:lstStyle/>
                        <a:p>
                          <a:r>
                            <a:rPr lang="en-US" dirty="0"/>
                            <a:t>..</a:t>
                          </a:r>
                        </a:p>
                      </a:txBody>
                      <a:tcPr/>
                    </a:tc>
                    <a:tc>
                      <a:txBody>
                        <a:bodyPr/>
                        <a:lstStyle/>
                        <a:p>
                          <a:r>
                            <a:rPr lang="mr-IN" dirty="0"/>
                            <a:t>…</a:t>
                          </a:r>
                          <a:endParaRPr lang="en-US" dirty="0"/>
                        </a:p>
                      </a:txBody>
                      <a:tcPr/>
                    </a:tc>
                    <a:tc>
                      <a:txBody>
                        <a:bodyPr/>
                        <a:lstStyle/>
                        <a:p>
                          <a:r>
                            <a:rPr lang="en-US" dirty="0"/>
                            <a:t>..</a:t>
                          </a:r>
                        </a:p>
                      </a:txBody>
                      <a:tcPr/>
                    </a:tc>
                    <a:tc>
                      <a:txBody>
                        <a:bodyPr/>
                        <a:lstStyle/>
                        <a:p>
                          <a:r>
                            <a:rPr lang="mr-IN" dirty="0"/>
                            <a:t>…</a:t>
                          </a:r>
                          <a:endParaRPr lang="en-US" dirty="0"/>
                        </a:p>
                      </a:txBody>
                      <a:tcPr/>
                    </a:tc>
                    <a:extLst>
                      <a:ext uri="{0D108BD9-81ED-4DB2-BD59-A6C34878D82A}">
                        <a16:rowId xmlns:a16="http://schemas.microsoft.com/office/drawing/2014/main" val="10003"/>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𝑛</m:t>
                                    </m:r>
                                  </m:sub>
                                </m:sSub>
                              </m:oMath>
                            </m:oMathPara>
                          </a14:m>
                          <a:endParaRPr lang="en-US" dirty="0">
                            <a:solidFill>
                              <a:schemeClr val="bg1"/>
                            </a:solidFill>
                          </a:endParaRPr>
                        </a:p>
                      </a:txBody>
                      <a:tcPr>
                        <a:solidFill>
                          <a:schemeClr val="tx1">
                            <a:lumMod val="75000"/>
                            <a:lumOff val="25000"/>
                          </a:schemeClr>
                        </a:solidFill>
                      </a:tcPr>
                    </a:tc>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extLst>
                      <a:ext uri="{0D108BD9-81ED-4DB2-BD59-A6C34878D82A}">
                        <a16:rowId xmlns:a16="http://schemas.microsoft.com/office/drawing/2014/main" val="10004"/>
                      </a:ext>
                    </a:extLst>
                  </a:tr>
                  <a:tr h="354419">
                    <a:tc>
                      <a:txBody>
                        <a:bodyPr/>
                        <a:lstStyle/>
                        <a:p>
                          <a:r>
                            <a:rPr lang="en-US" dirty="0">
                              <a:solidFill>
                                <a:schemeClr val="bg1"/>
                              </a:solidFill>
                            </a:rPr>
                            <a:t>E[]</a:t>
                          </a:r>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𝐿</m:t>
                                        </m:r>
                                      </m:e>
                                    </m:acc>
                                  </m:e>
                                  <m:sub>
                                    <m:r>
                                      <a:rPr lang="en-US" b="0" i="1" smtClean="0">
                                        <a:latin typeface="Cambria Math"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acc>
                                      <m:accPr>
                                        <m:chr m:val="̅"/>
                                        <m:ctrlPr>
                                          <a:rPr lang="en-US" b="1" i="1" smtClean="0">
                                            <a:solidFill>
                                              <a:srgbClr val="FF0000"/>
                                            </a:solidFill>
                                            <a:latin typeface="Cambria Math" panose="02040503050406030204" pitchFamily="18" charset="0"/>
                                          </a:rPr>
                                        </m:ctrlPr>
                                      </m:accPr>
                                      <m:e>
                                        <m:r>
                                          <a:rPr lang="en-US" b="1" i="1" smtClean="0">
                                            <a:solidFill>
                                              <a:srgbClr val="FF0000"/>
                                            </a:solidFill>
                                            <a:latin typeface="Cambria Math" charset="0"/>
                                          </a:rPr>
                                          <m:t>𝑳</m:t>
                                        </m:r>
                                      </m:e>
                                    </m:acc>
                                  </m:e>
                                  <m:sub>
                                    <m:r>
                                      <a:rPr lang="en-US" b="1" i="1" smtClean="0">
                                        <a:solidFill>
                                          <a:srgbClr val="FF0000"/>
                                        </a:solidFill>
                                        <a:latin typeface="Cambria Math" charset="0"/>
                                      </a:rPr>
                                      <m:t>𝟐</m:t>
                                    </m:r>
                                  </m:sub>
                                </m:sSub>
                              </m:oMath>
                            </m:oMathPara>
                          </a14:m>
                          <a:endParaRPr lang="en-US" b="1" dirty="0"/>
                        </a:p>
                      </a:txBody>
                      <a:tcPr/>
                    </a:tc>
                    <a:tc>
                      <a:txBody>
                        <a:bodyPr/>
                        <a:lstStyle/>
                        <a:p>
                          <a:r>
                            <a:rPr lang="mr-IN" dirty="0"/>
                            <a:t>…</a:t>
                          </a:r>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𝐿</m:t>
                                        </m:r>
                                      </m:e>
                                    </m:acc>
                                  </m:e>
                                  <m:sub>
                                    <m:r>
                                      <a:rPr lang="en-US" b="0" i="1" smtClean="0">
                                        <a:latin typeface="Cambria Math" charset="0"/>
                                      </a:rPr>
                                      <m:t>𝑛</m:t>
                                    </m:r>
                                  </m:sub>
                                </m:sSub>
                              </m:oMath>
                            </m:oMathPara>
                          </a14:m>
                          <a:endParaRPr lang="en-US" dirty="0"/>
                        </a:p>
                      </a:txBody>
                      <a:tcPr/>
                    </a:tc>
                    <a:extLst>
                      <a:ext uri="{0D108BD9-81ED-4DB2-BD59-A6C34878D82A}">
                        <a16:rowId xmlns:a16="http://schemas.microsoft.com/office/drawing/2014/main" val="10005"/>
                      </a:ext>
                    </a:extLst>
                  </a:tr>
                </a:tbl>
              </a:graphicData>
            </a:graphic>
          </p:graphicFrame>
        </mc:Choice>
        <mc:Fallback xmlns="">
          <p:graphicFrame>
            <p:nvGraphicFramePr>
              <p:cNvPr id="11" name="Table 10"/>
              <p:cNvGraphicFramePr>
                <a:graphicFrameLocks noGrp="1"/>
              </p:cNvGraphicFramePr>
              <p:nvPr>
                <p:extLst>
                  <p:ext uri="{D42A27DB-BD31-4B8C-83A1-F6EECF244321}">
                    <p14:modId xmlns:p14="http://schemas.microsoft.com/office/powerpoint/2010/main" val="66211510"/>
                  </p:ext>
                </p:extLst>
              </p:nvPr>
            </p:nvGraphicFramePr>
            <p:xfrm>
              <a:off x="9205679" y="84909"/>
              <a:ext cx="2882900" cy="2194560"/>
            </p:xfrm>
            <a:graphic>
              <a:graphicData uri="http://schemas.openxmlformats.org/drawingml/2006/table">
                <a:tbl>
                  <a:tblPr firstRow="1" bandRow="1">
                    <a:tableStyleId>{793D81CF-94F2-401A-BA57-92F5A7B2D0C5}</a:tableStyleId>
                  </a:tblPr>
                  <a:tblGrid>
                    <a:gridCol w="576580"/>
                    <a:gridCol w="576580"/>
                    <a:gridCol w="576580"/>
                    <a:gridCol w="576580"/>
                    <a:gridCol w="576580"/>
                  </a:tblGrid>
                  <a:tr h="365760">
                    <a:tc>
                      <a:txBody>
                        <a:bodyPr/>
                        <a:lstStyle/>
                        <a:p>
                          <a:endParaRPr lang="en-US" dirty="0"/>
                        </a:p>
                      </a:txBody>
                      <a:tcPr>
                        <a:solidFill>
                          <a:schemeClr val="tx1">
                            <a:lumMod val="75000"/>
                            <a:lumOff val="25000"/>
                          </a:schemeClr>
                        </a:solidFill>
                      </a:tcPr>
                    </a:tc>
                    <a:tc>
                      <a:txBody>
                        <a:bodyPr/>
                        <a:lstStyle/>
                        <a:p>
                          <a:endParaRPr lang="en-US"/>
                        </a:p>
                      </a:txBody>
                      <a:tcPr>
                        <a:blipFill rotWithShape="0">
                          <a:blip r:embed="rId8"/>
                          <a:stretch>
                            <a:fillRect l="-101053" t="-8333" r="-301053" b="-528333"/>
                          </a:stretch>
                        </a:blipFill>
                      </a:tcPr>
                    </a:tc>
                    <a:tc>
                      <a:txBody>
                        <a:bodyPr/>
                        <a:lstStyle/>
                        <a:p>
                          <a:endParaRPr lang="en-US"/>
                        </a:p>
                      </a:txBody>
                      <a:tcPr>
                        <a:blipFill rotWithShape="0">
                          <a:blip r:embed="rId8"/>
                          <a:stretch>
                            <a:fillRect l="-203191" t="-8333" r="-204255" b="-528333"/>
                          </a:stretch>
                        </a:blipFill>
                      </a:tcPr>
                    </a:tc>
                    <a:tc>
                      <a:txBody>
                        <a:bodyPr/>
                        <a:lstStyle/>
                        <a:p>
                          <a:pPr algn="ctr"/>
                          <a:r>
                            <a:rPr lang="mr-IN" dirty="0" smtClean="0"/>
                            <a:t>…</a:t>
                          </a:r>
                          <a:endParaRPr lang="en-US" dirty="0"/>
                        </a:p>
                      </a:txBody>
                      <a:tcPr>
                        <a:solidFill>
                          <a:schemeClr val="tx1">
                            <a:lumMod val="75000"/>
                            <a:lumOff val="25000"/>
                          </a:schemeClr>
                        </a:solidFill>
                      </a:tcPr>
                    </a:tc>
                    <a:tc>
                      <a:txBody>
                        <a:bodyPr/>
                        <a:lstStyle/>
                        <a:p>
                          <a:endParaRPr lang="en-US"/>
                        </a:p>
                      </a:txBody>
                      <a:tcPr>
                        <a:blipFill rotWithShape="0">
                          <a:blip r:embed="rId8"/>
                          <a:stretch>
                            <a:fillRect l="-400000" t="-8333" r="-2105" b="-528333"/>
                          </a:stretch>
                        </a:blipFill>
                      </a:tcPr>
                    </a:tc>
                  </a:tr>
                  <a:tr h="365760">
                    <a:tc>
                      <a:txBody>
                        <a:bodyPr/>
                        <a:lstStyle/>
                        <a:p>
                          <a:endParaRPr lang="en-US"/>
                        </a:p>
                      </a:txBody>
                      <a:tcPr>
                        <a:blipFill rotWithShape="0">
                          <a:blip r:embed="rId8"/>
                          <a:stretch>
                            <a:fillRect l="-1053" t="-108333" r="-401053" b="-428333"/>
                          </a:stretch>
                        </a:blipFill>
                      </a:tcPr>
                    </a:tc>
                    <a:tc>
                      <a:txBody>
                        <a:bodyPr/>
                        <a:lstStyle/>
                        <a:p>
                          <a:endParaRPr lang="en-US"/>
                        </a:p>
                      </a:txBody>
                      <a:tcPr>
                        <a:blipFill rotWithShape="0">
                          <a:blip r:embed="rId8"/>
                          <a:stretch>
                            <a:fillRect l="-101053" t="-108333" r="-301053" b="-428333"/>
                          </a:stretch>
                        </a:blipFill>
                      </a:tcPr>
                    </a:tc>
                    <a:tc>
                      <a:txBody>
                        <a:bodyPr/>
                        <a:lstStyle/>
                        <a:p>
                          <a:endParaRPr lang="en-US"/>
                        </a:p>
                      </a:txBody>
                      <a:tcPr>
                        <a:blipFill rotWithShape="0">
                          <a:blip r:embed="rId8"/>
                          <a:stretch>
                            <a:fillRect l="-203191" t="-108333" r="-204255" b="-428333"/>
                          </a:stretch>
                        </a:blipFill>
                      </a:tcPr>
                    </a:tc>
                    <a:tc>
                      <a:txBody>
                        <a:bodyPr/>
                        <a:lstStyle/>
                        <a:p>
                          <a:r>
                            <a:rPr lang="en-US" dirty="0" smtClean="0"/>
                            <a:t>..</a:t>
                          </a:r>
                          <a:endParaRPr lang="en-US" dirty="0"/>
                        </a:p>
                      </a:txBody>
                      <a:tcPr/>
                    </a:tc>
                    <a:tc>
                      <a:txBody>
                        <a:bodyPr/>
                        <a:lstStyle/>
                        <a:p>
                          <a:r>
                            <a:rPr lang="mr-IN" dirty="0" smtClean="0"/>
                            <a:t>…</a:t>
                          </a:r>
                          <a:endParaRPr lang="en-US" dirty="0"/>
                        </a:p>
                      </a:txBody>
                      <a:tcPr/>
                    </a:tc>
                  </a:tr>
                  <a:tr h="365760">
                    <a:tc>
                      <a:txBody>
                        <a:bodyPr/>
                        <a:lstStyle/>
                        <a:p>
                          <a:endParaRPr lang="en-US"/>
                        </a:p>
                      </a:txBody>
                      <a:tcPr>
                        <a:blipFill rotWithShape="0">
                          <a:blip r:embed="rId8"/>
                          <a:stretch>
                            <a:fillRect l="-1053" t="-204918" r="-401053" b="-321311"/>
                          </a:stretch>
                        </a:blipFill>
                      </a:tcPr>
                    </a:tc>
                    <a:tc>
                      <a:txBody>
                        <a:bodyPr/>
                        <a:lstStyle/>
                        <a:p>
                          <a:endParaRPr lang="en-US"/>
                        </a:p>
                      </a:txBody>
                      <a:tcPr>
                        <a:blipFill rotWithShape="0">
                          <a:blip r:embed="rId8"/>
                          <a:stretch>
                            <a:fillRect l="-101053" t="-204918" r="-301053" b="-321311"/>
                          </a:stretch>
                        </a:blipFill>
                      </a:tcPr>
                    </a:tc>
                    <a:tc>
                      <a:txBody>
                        <a:bodyPr/>
                        <a:lstStyle/>
                        <a:p>
                          <a:r>
                            <a:rPr lang="mr-IN" dirty="0" smtClean="0"/>
                            <a:t>…</a:t>
                          </a:r>
                          <a:endParaRPr lang="en-US" dirty="0"/>
                        </a:p>
                      </a:txBody>
                      <a:tcPr/>
                    </a:tc>
                    <a:tc>
                      <a:txBody>
                        <a:bodyPr/>
                        <a:lstStyle/>
                        <a:p>
                          <a:r>
                            <a:rPr lang="en-US" dirty="0" smtClean="0"/>
                            <a:t>..</a:t>
                          </a:r>
                          <a:endParaRPr lang="en-US" dirty="0"/>
                        </a:p>
                      </a:txBody>
                      <a:tcPr/>
                    </a:tc>
                    <a:tc>
                      <a:txBody>
                        <a:bodyPr/>
                        <a:lstStyle/>
                        <a:p>
                          <a:r>
                            <a:rPr lang="mr-IN" dirty="0" smtClean="0"/>
                            <a:t>…</a:t>
                          </a:r>
                          <a:endParaRPr lang="en-US" dirty="0"/>
                        </a:p>
                      </a:txBody>
                      <a:tcPr/>
                    </a:tc>
                  </a:tr>
                  <a:tr h="365760">
                    <a:tc>
                      <a:txBody>
                        <a:bodyPr/>
                        <a:lstStyle/>
                        <a:p>
                          <a:pPr algn="ctr"/>
                          <a:r>
                            <a:rPr lang="mr-IN" dirty="0" smtClean="0">
                              <a:solidFill>
                                <a:schemeClr val="bg1"/>
                              </a:solidFill>
                            </a:rPr>
                            <a:t>…</a:t>
                          </a:r>
                          <a:r>
                            <a:rPr lang="en-US" dirty="0" smtClean="0">
                              <a:solidFill>
                                <a:schemeClr val="bg1"/>
                              </a:solidFill>
                            </a:rPr>
                            <a:t> </a:t>
                          </a:r>
                          <a:endParaRPr lang="en-US" dirty="0">
                            <a:solidFill>
                              <a:schemeClr val="bg1"/>
                            </a:solidFill>
                          </a:endParaRPr>
                        </a:p>
                      </a:txBody>
                      <a:tcPr>
                        <a:solidFill>
                          <a:schemeClr val="tx1">
                            <a:lumMod val="75000"/>
                            <a:lumOff val="25000"/>
                          </a:schemeClr>
                        </a:solidFill>
                      </a:tcPr>
                    </a:tc>
                    <a:tc>
                      <a:txBody>
                        <a:bodyPr/>
                        <a:lstStyle/>
                        <a:p>
                          <a:r>
                            <a:rPr lang="en-US" dirty="0" smtClean="0"/>
                            <a:t>..</a:t>
                          </a:r>
                          <a:endParaRPr lang="en-US" dirty="0"/>
                        </a:p>
                      </a:txBody>
                      <a:tcPr/>
                    </a:tc>
                    <a:tc>
                      <a:txBody>
                        <a:bodyPr/>
                        <a:lstStyle/>
                        <a:p>
                          <a:r>
                            <a:rPr lang="mr-IN" dirty="0" smtClean="0"/>
                            <a:t>…</a:t>
                          </a:r>
                          <a:endParaRPr lang="en-US" dirty="0"/>
                        </a:p>
                      </a:txBody>
                      <a:tcPr/>
                    </a:tc>
                    <a:tc>
                      <a:txBody>
                        <a:bodyPr/>
                        <a:lstStyle/>
                        <a:p>
                          <a:r>
                            <a:rPr lang="en-US" dirty="0" smtClean="0"/>
                            <a:t>..</a:t>
                          </a:r>
                          <a:endParaRPr lang="en-US" dirty="0"/>
                        </a:p>
                      </a:txBody>
                      <a:tcPr/>
                    </a:tc>
                    <a:tc>
                      <a:txBody>
                        <a:bodyPr/>
                        <a:lstStyle/>
                        <a:p>
                          <a:r>
                            <a:rPr lang="mr-IN" dirty="0" smtClean="0"/>
                            <a:t>…</a:t>
                          </a:r>
                          <a:endParaRPr lang="en-US" dirty="0"/>
                        </a:p>
                      </a:txBody>
                      <a:tcPr/>
                    </a:tc>
                  </a:tr>
                  <a:tr h="365760">
                    <a:tc>
                      <a:txBody>
                        <a:bodyPr/>
                        <a:lstStyle/>
                        <a:p>
                          <a:endParaRPr lang="en-US"/>
                        </a:p>
                      </a:txBody>
                      <a:tcPr>
                        <a:blipFill rotWithShape="0">
                          <a:blip r:embed="rId8"/>
                          <a:stretch>
                            <a:fillRect l="-1053" t="-410000" r="-401053" b="-126667"/>
                          </a:stretch>
                        </a:blipFill>
                      </a:tcPr>
                    </a:tc>
                    <a:tc>
                      <a:txBody>
                        <a:bodyPr/>
                        <a:lstStyle/>
                        <a:p>
                          <a:r>
                            <a:rPr lang="mr-IN" dirty="0" smtClean="0"/>
                            <a:t>…</a:t>
                          </a:r>
                          <a:endParaRPr lang="en-US" dirty="0"/>
                        </a:p>
                      </a:txBody>
                      <a:tcPr/>
                    </a:tc>
                    <a:tc>
                      <a:txBody>
                        <a:bodyPr/>
                        <a:lstStyle/>
                        <a:p>
                          <a:r>
                            <a:rPr lang="mr-IN" dirty="0" smtClean="0"/>
                            <a:t>…</a:t>
                          </a:r>
                          <a:endParaRPr lang="en-US" dirty="0"/>
                        </a:p>
                      </a:txBody>
                      <a:tcPr/>
                    </a:tc>
                    <a:tc>
                      <a:txBody>
                        <a:bodyPr/>
                        <a:lstStyle/>
                        <a:p>
                          <a:r>
                            <a:rPr lang="mr-IN" dirty="0" smtClean="0"/>
                            <a:t>…</a:t>
                          </a:r>
                          <a:endParaRPr lang="en-US" dirty="0"/>
                        </a:p>
                      </a:txBody>
                      <a:tcPr/>
                    </a:tc>
                    <a:tc>
                      <a:txBody>
                        <a:bodyPr/>
                        <a:lstStyle/>
                        <a:p>
                          <a:r>
                            <a:rPr lang="mr-IN" dirty="0" smtClean="0"/>
                            <a:t>…</a:t>
                          </a:r>
                          <a:endParaRPr lang="en-US" dirty="0"/>
                        </a:p>
                      </a:txBody>
                      <a:tcPr/>
                    </a:tc>
                  </a:tr>
                  <a:tr h="365760">
                    <a:tc>
                      <a:txBody>
                        <a:bodyPr/>
                        <a:lstStyle/>
                        <a:p>
                          <a:r>
                            <a:rPr lang="en-US" dirty="0" smtClean="0">
                              <a:solidFill>
                                <a:schemeClr val="bg1"/>
                              </a:solidFill>
                            </a:rPr>
                            <a:t>E[]</a:t>
                          </a:r>
                          <a:endParaRPr lang="en-US" dirty="0">
                            <a:solidFill>
                              <a:schemeClr val="bg1"/>
                            </a:solidFill>
                          </a:endParaRPr>
                        </a:p>
                      </a:txBody>
                      <a:tcPr>
                        <a:solidFill>
                          <a:schemeClr val="tx1">
                            <a:lumMod val="75000"/>
                            <a:lumOff val="25000"/>
                          </a:schemeClr>
                        </a:solidFill>
                      </a:tcPr>
                    </a:tc>
                    <a:tc>
                      <a:txBody>
                        <a:bodyPr/>
                        <a:lstStyle/>
                        <a:p>
                          <a:endParaRPr lang="en-US"/>
                        </a:p>
                      </a:txBody>
                      <a:tcPr>
                        <a:blipFill rotWithShape="0">
                          <a:blip r:embed="rId8"/>
                          <a:stretch>
                            <a:fillRect l="-101053" t="-510000" r="-301053" b="-26667"/>
                          </a:stretch>
                        </a:blipFill>
                      </a:tcPr>
                    </a:tc>
                    <a:tc>
                      <a:txBody>
                        <a:bodyPr/>
                        <a:lstStyle/>
                        <a:p>
                          <a:endParaRPr lang="en-US"/>
                        </a:p>
                      </a:txBody>
                      <a:tcPr>
                        <a:blipFill rotWithShape="0">
                          <a:blip r:embed="rId8"/>
                          <a:stretch>
                            <a:fillRect l="-203191" t="-510000" r="-204255" b="-26667"/>
                          </a:stretch>
                        </a:blipFill>
                      </a:tcPr>
                    </a:tc>
                    <a:tc>
                      <a:txBody>
                        <a:bodyPr/>
                        <a:lstStyle/>
                        <a:p>
                          <a:r>
                            <a:rPr lang="mr-IN" dirty="0" smtClean="0"/>
                            <a:t>…</a:t>
                          </a:r>
                          <a:endParaRPr lang="en-US" dirty="0"/>
                        </a:p>
                      </a:txBody>
                      <a:tcPr/>
                    </a:tc>
                    <a:tc>
                      <a:txBody>
                        <a:bodyPr/>
                        <a:lstStyle/>
                        <a:p>
                          <a:endParaRPr lang="en-US"/>
                        </a:p>
                      </a:txBody>
                      <a:tcPr>
                        <a:blipFill rotWithShape="0">
                          <a:blip r:embed="rId8"/>
                          <a:stretch>
                            <a:fillRect l="-400000" t="-510000" r="-2105" b="-26667"/>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11"/>
              <p:cNvGraphicFramePr>
                <a:graphicFrameLocks noGrp="1"/>
              </p:cNvGraphicFramePr>
              <p:nvPr>
                <p:extLst/>
              </p:nvPr>
            </p:nvGraphicFramePr>
            <p:xfrm>
              <a:off x="9205679" y="53905"/>
              <a:ext cx="2882900" cy="2194560"/>
            </p:xfrm>
            <a:graphic>
              <a:graphicData uri="http://schemas.openxmlformats.org/drawingml/2006/table">
                <a:tbl>
                  <a:tblPr firstRow="1" bandRow="1">
                    <a:tableStyleId>{793D81CF-94F2-401A-BA57-92F5A7B2D0C5}</a:tableStyleId>
                  </a:tblPr>
                  <a:tblGrid>
                    <a:gridCol w="576580">
                      <a:extLst>
                        <a:ext uri="{9D8B030D-6E8A-4147-A177-3AD203B41FA5}">
                          <a16:colId xmlns:a16="http://schemas.microsoft.com/office/drawing/2014/main" val="20000"/>
                        </a:ext>
                      </a:extLst>
                    </a:gridCol>
                    <a:gridCol w="576580">
                      <a:extLst>
                        <a:ext uri="{9D8B030D-6E8A-4147-A177-3AD203B41FA5}">
                          <a16:colId xmlns:a16="http://schemas.microsoft.com/office/drawing/2014/main" val="20001"/>
                        </a:ext>
                      </a:extLst>
                    </a:gridCol>
                    <a:gridCol w="576580">
                      <a:extLst>
                        <a:ext uri="{9D8B030D-6E8A-4147-A177-3AD203B41FA5}">
                          <a16:colId xmlns:a16="http://schemas.microsoft.com/office/drawing/2014/main" val="20002"/>
                        </a:ext>
                      </a:extLst>
                    </a:gridCol>
                    <a:gridCol w="576580">
                      <a:extLst>
                        <a:ext uri="{9D8B030D-6E8A-4147-A177-3AD203B41FA5}">
                          <a16:colId xmlns:a16="http://schemas.microsoft.com/office/drawing/2014/main" val="20003"/>
                        </a:ext>
                      </a:extLst>
                    </a:gridCol>
                    <a:gridCol w="576580">
                      <a:extLst>
                        <a:ext uri="{9D8B030D-6E8A-4147-A177-3AD203B41FA5}">
                          <a16:colId xmlns:a16="http://schemas.microsoft.com/office/drawing/2014/main" val="20004"/>
                        </a:ext>
                      </a:extLst>
                    </a:gridCol>
                  </a:tblGrid>
                  <a:tr h="0">
                    <a:tc>
                      <a:txBody>
                        <a:bodyPr/>
                        <a:lstStyle/>
                        <a:p>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C000"/>
                                        </a:solidFill>
                                        <a:latin typeface="Cambria Math" panose="02040503050406030204" pitchFamily="18" charset="0"/>
                                      </a:rPr>
                                    </m:ctrlPr>
                                  </m:sSubPr>
                                  <m:e>
                                    <m:r>
                                      <a:rPr lang="en-US" smtClean="0">
                                        <a:solidFill>
                                          <a:srgbClr val="FFC000"/>
                                        </a:solidFill>
                                        <a:latin typeface="Cambria Math" charset="0"/>
                                      </a:rPr>
                                      <m:t>𝝀</m:t>
                                    </m:r>
                                  </m:e>
                                  <m:sub>
                                    <m:r>
                                      <a:rPr lang="en-US" smtClean="0">
                                        <a:solidFill>
                                          <a:srgbClr val="FFC000"/>
                                        </a:solidFill>
                                        <a:latin typeface="Cambria Math" charset="0"/>
                                      </a:rPr>
                                      <m:t>𝟏</m:t>
                                    </m:r>
                                  </m:sub>
                                </m:sSub>
                              </m:oMath>
                            </m:oMathPara>
                          </a14:m>
                          <a:endParaRPr lang="en-US" dirty="0"/>
                        </a:p>
                      </a:txBody>
                      <a:tcPr>
                        <a:solidFill>
                          <a:schemeClr val="tx1">
                            <a:lumMod val="75000"/>
                            <a:lumOff val="25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𝟐</m:t>
                                    </m:r>
                                  </m:sub>
                                </m:sSub>
                              </m:oMath>
                            </m:oMathPara>
                          </a14:m>
                          <a:endParaRPr lang="en-US" dirty="0"/>
                        </a:p>
                      </a:txBody>
                      <a:tcPr>
                        <a:solidFill>
                          <a:schemeClr val="tx1">
                            <a:lumMod val="75000"/>
                            <a:lumOff val="25000"/>
                          </a:schemeClr>
                        </a:solidFill>
                      </a:tcPr>
                    </a:tc>
                    <a:tc>
                      <a:txBody>
                        <a:bodyPr/>
                        <a:lstStyle/>
                        <a:p>
                          <a:pPr algn="ctr"/>
                          <a:r>
                            <a:rPr lang="mr-IN" dirty="0"/>
                            <a:t>…</a:t>
                          </a:r>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𝒏</m:t>
                                    </m:r>
                                  </m:sub>
                                </m:sSub>
                              </m:oMath>
                            </m:oMathPara>
                          </a14:m>
                          <a:endParaRPr lang="en-US" dirty="0"/>
                        </a:p>
                      </a:txBody>
                      <a:tcPr>
                        <a:solidFill>
                          <a:schemeClr val="tx1">
                            <a:lumMod val="75000"/>
                            <a:lumOff val="25000"/>
                          </a:schemeClr>
                        </a:solidFill>
                      </a:tcPr>
                    </a:tc>
                    <a:extLst>
                      <a:ext uri="{0D108BD9-81ED-4DB2-BD59-A6C34878D82A}">
                        <a16:rowId xmlns:a16="http://schemas.microsoft.com/office/drawing/2014/main" val="10000"/>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charset="0"/>
                                      </a:rPr>
                                      <m:t>𝒌</m:t>
                                    </m:r>
                                  </m:e>
                                  <m:sub>
                                    <m:r>
                                      <a:rPr lang="en-US" b="1" i="1" smtClean="0">
                                        <a:solidFill>
                                          <a:srgbClr val="FFC000"/>
                                        </a:solidFill>
                                        <a:latin typeface="Cambria Math" charset="0"/>
                                      </a:rPr>
                                      <m:t>𝟏</m:t>
                                    </m:r>
                                  </m:sub>
                                </m:sSub>
                              </m:oMath>
                            </m:oMathPara>
                          </a14:m>
                          <a:endParaRPr lang="en-US" b="1" i="1" dirty="0">
                            <a:solidFill>
                              <a:schemeClr val="bg1"/>
                            </a:solidFill>
                          </a:endParaRPr>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𝑳</m:t>
                                    </m:r>
                                  </m:e>
                                  <m:sub>
                                    <m:r>
                                      <a:rPr lang="en-US" b="1" i="1" smtClean="0">
                                        <a:solidFill>
                                          <a:schemeClr val="tx1">
                                            <a:lumMod val="75000"/>
                                            <a:lumOff val="25000"/>
                                          </a:schemeClr>
                                        </a:solidFill>
                                        <a:latin typeface="Cambria Math" charset="0"/>
                                      </a:rPr>
                                      <m:t>𝟏𝟏</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𝑳</m:t>
                                    </m:r>
                                  </m:e>
                                  <m:sub>
                                    <m:r>
                                      <a:rPr lang="en-US" b="1" i="1" smtClean="0">
                                        <a:solidFill>
                                          <a:schemeClr val="tx1">
                                            <a:lumMod val="75000"/>
                                            <a:lumOff val="25000"/>
                                          </a:schemeClr>
                                        </a:solidFill>
                                        <a:latin typeface="Cambria Math" charset="0"/>
                                      </a:rPr>
                                      <m:t>𝟏𝟐</m:t>
                                    </m:r>
                                  </m:sub>
                                </m:sSub>
                              </m:oMath>
                            </m:oMathPara>
                          </a14:m>
                          <a:endParaRPr lang="en-US" dirty="0"/>
                        </a:p>
                      </a:txBody>
                      <a:tcPr/>
                    </a:tc>
                    <a:tc>
                      <a:txBody>
                        <a:bodyPr/>
                        <a:lstStyle/>
                        <a:p>
                          <a:r>
                            <a:rPr lang="en-US" dirty="0"/>
                            <a:t>..</a:t>
                          </a:r>
                        </a:p>
                      </a:txBody>
                      <a:tcPr/>
                    </a:tc>
                    <a:tc>
                      <a:txBody>
                        <a:bodyPr/>
                        <a:lstStyle/>
                        <a:p>
                          <a:r>
                            <a:rPr lang="mr-IN" dirty="0"/>
                            <a:t>…</a:t>
                          </a:r>
                          <a:endParaRPr lang="en-US" dirty="0"/>
                        </a:p>
                      </a:txBody>
                      <a:tcPr/>
                    </a:tc>
                    <a:extLst>
                      <a:ext uri="{0D108BD9-81ED-4DB2-BD59-A6C34878D82A}">
                        <a16:rowId xmlns:a16="http://schemas.microsoft.com/office/drawing/2014/main" val="10001"/>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2</m:t>
                                    </m:r>
                                  </m:sub>
                                </m:sSub>
                              </m:oMath>
                            </m:oMathPara>
                          </a14:m>
                          <a:endParaRPr lang="en-US" dirty="0">
                            <a:solidFill>
                              <a:schemeClr val="bg1"/>
                            </a:solidFill>
                          </a:endParaRPr>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𝑳</m:t>
                                    </m:r>
                                  </m:e>
                                  <m:sub>
                                    <m:r>
                                      <a:rPr lang="en-US" b="1" i="1" smtClean="0">
                                        <a:solidFill>
                                          <a:schemeClr val="tx1">
                                            <a:lumMod val="75000"/>
                                            <a:lumOff val="25000"/>
                                          </a:schemeClr>
                                        </a:solidFill>
                                        <a:latin typeface="Cambria Math" charset="0"/>
                                      </a:rPr>
                                      <m:t>𝟐𝟏</m:t>
                                    </m:r>
                                  </m:sub>
                                </m:sSub>
                              </m:oMath>
                            </m:oMathPara>
                          </a14:m>
                          <a:endParaRPr lang="en-US" dirty="0"/>
                        </a:p>
                      </a:txBody>
                      <a:tcPr/>
                    </a:tc>
                    <a:tc>
                      <a:txBody>
                        <a:bodyPr/>
                        <a:lstStyle/>
                        <a:p>
                          <a:r>
                            <a:rPr lang="mr-IN" dirty="0"/>
                            <a:t>…</a:t>
                          </a:r>
                          <a:endParaRPr lang="en-US" dirty="0"/>
                        </a:p>
                      </a:txBody>
                      <a:tcPr/>
                    </a:tc>
                    <a:tc>
                      <a:txBody>
                        <a:bodyPr/>
                        <a:lstStyle/>
                        <a:p>
                          <a:r>
                            <a:rPr lang="en-US" dirty="0"/>
                            <a:t>..</a:t>
                          </a:r>
                        </a:p>
                      </a:txBody>
                      <a:tcPr/>
                    </a:tc>
                    <a:tc>
                      <a:txBody>
                        <a:bodyPr/>
                        <a:lstStyle/>
                        <a:p>
                          <a:r>
                            <a:rPr lang="mr-IN" dirty="0"/>
                            <a:t>…</a:t>
                          </a:r>
                          <a:endParaRPr lang="en-US" dirty="0"/>
                        </a:p>
                      </a:txBody>
                      <a:tcPr/>
                    </a:tc>
                    <a:extLst>
                      <a:ext uri="{0D108BD9-81ED-4DB2-BD59-A6C34878D82A}">
                        <a16:rowId xmlns:a16="http://schemas.microsoft.com/office/drawing/2014/main" val="10002"/>
                      </a:ext>
                    </a:extLst>
                  </a:tr>
                  <a:tr h="354419">
                    <a:tc>
                      <a:txBody>
                        <a:bodyPr/>
                        <a:lstStyle/>
                        <a:p>
                          <a:pPr algn="ctr"/>
                          <a:r>
                            <a:rPr lang="mr-IN" dirty="0">
                              <a:solidFill>
                                <a:schemeClr val="bg1"/>
                              </a:solidFill>
                            </a:rPr>
                            <a:t>…</a:t>
                          </a:r>
                          <a:r>
                            <a:rPr lang="en-US" dirty="0">
                              <a:solidFill>
                                <a:schemeClr val="bg1"/>
                              </a:solidFill>
                            </a:rPr>
                            <a:t> </a:t>
                          </a:r>
                        </a:p>
                      </a:txBody>
                      <a:tcPr>
                        <a:solidFill>
                          <a:schemeClr val="tx1">
                            <a:lumMod val="75000"/>
                            <a:lumOff val="25000"/>
                          </a:schemeClr>
                        </a:solidFill>
                      </a:tcPr>
                    </a:tc>
                    <a:tc>
                      <a:txBody>
                        <a:bodyPr/>
                        <a:lstStyle/>
                        <a:p>
                          <a:r>
                            <a:rPr lang="en-US" dirty="0"/>
                            <a:t>..</a:t>
                          </a:r>
                        </a:p>
                      </a:txBody>
                      <a:tcPr/>
                    </a:tc>
                    <a:tc>
                      <a:txBody>
                        <a:bodyPr/>
                        <a:lstStyle/>
                        <a:p>
                          <a:r>
                            <a:rPr lang="mr-IN" dirty="0"/>
                            <a:t>…</a:t>
                          </a:r>
                          <a:endParaRPr lang="en-US" dirty="0"/>
                        </a:p>
                      </a:txBody>
                      <a:tcPr/>
                    </a:tc>
                    <a:tc>
                      <a:txBody>
                        <a:bodyPr/>
                        <a:lstStyle/>
                        <a:p>
                          <a:r>
                            <a:rPr lang="en-US" dirty="0"/>
                            <a:t>..</a:t>
                          </a:r>
                        </a:p>
                      </a:txBody>
                      <a:tcPr/>
                    </a:tc>
                    <a:tc>
                      <a:txBody>
                        <a:bodyPr/>
                        <a:lstStyle/>
                        <a:p>
                          <a:r>
                            <a:rPr lang="mr-IN" dirty="0"/>
                            <a:t>…</a:t>
                          </a:r>
                          <a:endParaRPr lang="en-US" dirty="0"/>
                        </a:p>
                      </a:txBody>
                      <a:tcPr/>
                    </a:tc>
                    <a:extLst>
                      <a:ext uri="{0D108BD9-81ED-4DB2-BD59-A6C34878D82A}">
                        <a16:rowId xmlns:a16="http://schemas.microsoft.com/office/drawing/2014/main" val="10003"/>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𝑛</m:t>
                                    </m:r>
                                  </m:sub>
                                </m:sSub>
                              </m:oMath>
                            </m:oMathPara>
                          </a14:m>
                          <a:endParaRPr lang="en-US" dirty="0">
                            <a:solidFill>
                              <a:schemeClr val="bg1"/>
                            </a:solidFill>
                          </a:endParaRPr>
                        </a:p>
                      </a:txBody>
                      <a:tcPr>
                        <a:solidFill>
                          <a:schemeClr val="tx1">
                            <a:lumMod val="75000"/>
                            <a:lumOff val="25000"/>
                          </a:schemeClr>
                        </a:solidFill>
                      </a:tcPr>
                    </a:tc>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extLst>
                      <a:ext uri="{0D108BD9-81ED-4DB2-BD59-A6C34878D82A}">
                        <a16:rowId xmlns:a16="http://schemas.microsoft.com/office/drawing/2014/main" val="10004"/>
                      </a:ext>
                    </a:extLst>
                  </a:tr>
                  <a:tr h="354419">
                    <a:tc>
                      <a:txBody>
                        <a:bodyPr/>
                        <a:lstStyle/>
                        <a:p>
                          <a:r>
                            <a:rPr lang="en-US" dirty="0">
                              <a:solidFill>
                                <a:schemeClr val="bg1"/>
                              </a:solidFill>
                            </a:rPr>
                            <a:t>E[]</a:t>
                          </a:r>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𝐿</m:t>
                                        </m:r>
                                      </m:e>
                                    </m:acc>
                                  </m:e>
                                  <m:sub>
                                    <m:r>
                                      <a:rPr lang="en-US" b="0" i="1" smtClean="0">
                                        <a:latin typeface="Cambria Math"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𝐿</m:t>
                                        </m:r>
                                      </m:e>
                                    </m:acc>
                                  </m:e>
                                  <m:sub>
                                    <m:r>
                                      <a:rPr lang="en-US" b="0" i="1" smtClean="0">
                                        <a:latin typeface="Cambria Math" charset="0"/>
                                      </a:rPr>
                                      <m:t>2</m:t>
                                    </m:r>
                                  </m:sub>
                                </m:sSub>
                              </m:oMath>
                            </m:oMathPara>
                          </a14:m>
                          <a:endParaRPr lang="en-US" dirty="0"/>
                        </a:p>
                      </a:txBody>
                      <a:tcPr/>
                    </a:tc>
                    <a:tc>
                      <a:txBody>
                        <a:bodyPr/>
                        <a:lstStyle/>
                        <a:p>
                          <a:r>
                            <a:rPr lang="mr-IN" dirty="0"/>
                            <a:t>…</a:t>
                          </a:r>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𝐿</m:t>
                                        </m:r>
                                      </m:e>
                                    </m:acc>
                                  </m:e>
                                  <m:sub>
                                    <m:r>
                                      <a:rPr lang="en-US" b="0" i="1" smtClean="0">
                                        <a:latin typeface="Cambria Math" charset="0"/>
                                      </a:rPr>
                                      <m:t>𝑛</m:t>
                                    </m:r>
                                  </m:sub>
                                </m:sSub>
                              </m:oMath>
                            </m:oMathPara>
                          </a14:m>
                          <a:endParaRPr lang="en-US" dirty="0"/>
                        </a:p>
                      </a:txBody>
                      <a:tcPr/>
                    </a:tc>
                    <a:extLst>
                      <a:ext uri="{0D108BD9-81ED-4DB2-BD59-A6C34878D82A}">
                        <a16:rowId xmlns:a16="http://schemas.microsoft.com/office/drawing/2014/main" val="10005"/>
                      </a:ext>
                    </a:extLst>
                  </a:tr>
                </a:tbl>
              </a:graphicData>
            </a:graphic>
          </p:graphicFrame>
        </mc:Choice>
        <mc:Fallback xmlns="">
          <p:graphicFrame>
            <p:nvGraphicFramePr>
              <p:cNvPr id="12" name="Table 11"/>
              <p:cNvGraphicFramePr>
                <a:graphicFrameLocks noGrp="1"/>
              </p:cNvGraphicFramePr>
              <p:nvPr>
                <p:extLst>
                  <p:ext uri="{D42A27DB-BD31-4B8C-83A1-F6EECF244321}">
                    <p14:modId xmlns:p14="http://schemas.microsoft.com/office/powerpoint/2010/main" val="235106570"/>
                  </p:ext>
                </p:extLst>
              </p:nvPr>
            </p:nvGraphicFramePr>
            <p:xfrm>
              <a:off x="9205679" y="53905"/>
              <a:ext cx="2882900" cy="2194560"/>
            </p:xfrm>
            <a:graphic>
              <a:graphicData uri="http://schemas.openxmlformats.org/drawingml/2006/table">
                <a:tbl>
                  <a:tblPr firstRow="1" bandRow="1">
                    <a:tableStyleId>{793D81CF-94F2-401A-BA57-92F5A7B2D0C5}</a:tableStyleId>
                  </a:tblPr>
                  <a:tblGrid>
                    <a:gridCol w="576580"/>
                    <a:gridCol w="576580"/>
                    <a:gridCol w="576580"/>
                    <a:gridCol w="576580"/>
                    <a:gridCol w="576580"/>
                  </a:tblGrid>
                  <a:tr h="365760">
                    <a:tc>
                      <a:txBody>
                        <a:bodyPr/>
                        <a:lstStyle/>
                        <a:p>
                          <a:endParaRPr lang="en-US" dirty="0"/>
                        </a:p>
                      </a:txBody>
                      <a:tcPr>
                        <a:solidFill>
                          <a:schemeClr val="tx1">
                            <a:lumMod val="75000"/>
                            <a:lumOff val="25000"/>
                          </a:schemeClr>
                        </a:solidFill>
                      </a:tcPr>
                    </a:tc>
                    <a:tc>
                      <a:txBody>
                        <a:bodyPr/>
                        <a:lstStyle/>
                        <a:p>
                          <a:endParaRPr lang="en-US"/>
                        </a:p>
                      </a:txBody>
                      <a:tcPr>
                        <a:blipFill rotWithShape="0">
                          <a:blip r:embed="rId9"/>
                          <a:stretch>
                            <a:fillRect l="-101053" t="-8333" r="-301053" b="-528333"/>
                          </a:stretch>
                        </a:blipFill>
                      </a:tcPr>
                    </a:tc>
                    <a:tc>
                      <a:txBody>
                        <a:bodyPr/>
                        <a:lstStyle/>
                        <a:p>
                          <a:endParaRPr lang="en-US"/>
                        </a:p>
                      </a:txBody>
                      <a:tcPr>
                        <a:blipFill rotWithShape="0">
                          <a:blip r:embed="rId9"/>
                          <a:stretch>
                            <a:fillRect l="-203191" t="-8333" r="-204255" b="-528333"/>
                          </a:stretch>
                        </a:blipFill>
                      </a:tcPr>
                    </a:tc>
                    <a:tc>
                      <a:txBody>
                        <a:bodyPr/>
                        <a:lstStyle/>
                        <a:p>
                          <a:pPr algn="ctr"/>
                          <a:r>
                            <a:rPr lang="mr-IN" dirty="0" smtClean="0"/>
                            <a:t>…</a:t>
                          </a:r>
                          <a:endParaRPr lang="en-US" dirty="0"/>
                        </a:p>
                      </a:txBody>
                      <a:tcPr>
                        <a:solidFill>
                          <a:schemeClr val="tx1">
                            <a:lumMod val="75000"/>
                            <a:lumOff val="25000"/>
                          </a:schemeClr>
                        </a:solidFill>
                      </a:tcPr>
                    </a:tc>
                    <a:tc>
                      <a:txBody>
                        <a:bodyPr/>
                        <a:lstStyle/>
                        <a:p>
                          <a:endParaRPr lang="en-US"/>
                        </a:p>
                      </a:txBody>
                      <a:tcPr>
                        <a:blipFill rotWithShape="0">
                          <a:blip r:embed="rId9"/>
                          <a:stretch>
                            <a:fillRect l="-400000" t="-8333" r="-2105" b="-528333"/>
                          </a:stretch>
                        </a:blipFill>
                      </a:tcPr>
                    </a:tc>
                  </a:tr>
                  <a:tr h="365760">
                    <a:tc>
                      <a:txBody>
                        <a:bodyPr/>
                        <a:lstStyle/>
                        <a:p>
                          <a:endParaRPr lang="en-US"/>
                        </a:p>
                      </a:txBody>
                      <a:tcPr>
                        <a:blipFill rotWithShape="0">
                          <a:blip r:embed="rId9"/>
                          <a:stretch>
                            <a:fillRect l="-1053" t="-108333" r="-401053" b="-428333"/>
                          </a:stretch>
                        </a:blipFill>
                      </a:tcPr>
                    </a:tc>
                    <a:tc>
                      <a:txBody>
                        <a:bodyPr/>
                        <a:lstStyle/>
                        <a:p>
                          <a:endParaRPr lang="en-US"/>
                        </a:p>
                      </a:txBody>
                      <a:tcPr>
                        <a:blipFill rotWithShape="0">
                          <a:blip r:embed="rId9"/>
                          <a:stretch>
                            <a:fillRect l="-101053" t="-108333" r="-301053" b="-428333"/>
                          </a:stretch>
                        </a:blipFill>
                      </a:tcPr>
                    </a:tc>
                    <a:tc>
                      <a:txBody>
                        <a:bodyPr/>
                        <a:lstStyle/>
                        <a:p>
                          <a:endParaRPr lang="en-US"/>
                        </a:p>
                      </a:txBody>
                      <a:tcPr>
                        <a:blipFill rotWithShape="0">
                          <a:blip r:embed="rId9"/>
                          <a:stretch>
                            <a:fillRect l="-203191" t="-108333" r="-204255" b="-428333"/>
                          </a:stretch>
                        </a:blipFill>
                      </a:tcPr>
                    </a:tc>
                    <a:tc>
                      <a:txBody>
                        <a:bodyPr/>
                        <a:lstStyle/>
                        <a:p>
                          <a:r>
                            <a:rPr lang="en-US" dirty="0" smtClean="0"/>
                            <a:t>..</a:t>
                          </a:r>
                          <a:endParaRPr lang="en-US" dirty="0"/>
                        </a:p>
                      </a:txBody>
                      <a:tcPr/>
                    </a:tc>
                    <a:tc>
                      <a:txBody>
                        <a:bodyPr/>
                        <a:lstStyle/>
                        <a:p>
                          <a:r>
                            <a:rPr lang="mr-IN" dirty="0" smtClean="0"/>
                            <a:t>…</a:t>
                          </a:r>
                          <a:endParaRPr lang="en-US" dirty="0"/>
                        </a:p>
                      </a:txBody>
                      <a:tcPr/>
                    </a:tc>
                  </a:tr>
                  <a:tr h="365760">
                    <a:tc>
                      <a:txBody>
                        <a:bodyPr/>
                        <a:lstStyle/>
                        <a:p>
                          <a:endParaRPr lang="en-US"/>
                        </a:p>
                      </a:txBody>
                      <a:tcPr>
                        <a:blipFill rotWithShape="0">
                          <a:blip r:embed="rId9"/>
                          <a:stretch>
                            <a:fillRect l="-1053" t="-204918" r="-401053" b="-321311"/>
                          </a:stretch>
                        </a:blipFill>
                      </a:tcPr>
                    </a:tc>
                    <a:tc>
                      <a:txBody>
                        <a:bodyPr/>
                        <a:lstStyle/>
                        <a:p>
                          <a:endParaRPr lang="en-US"/>
                        </a:p>
                      </a:txBody>
                      <a:tcPr>
                        <a:blipFill rotWithShape="0">
                          <a:blip r:embed="rId9"/>
                          <a:stretch>
                            <a:fillRect l="-101053" t="-204918" r="-301053" b="-321311"/>
                          </a:stretch>
                        </a:blipFill>
                      </a:tcPr>
                    </a:tc>
                    <a:tc>
                      <a:txBody>
                        <a:bodyPr/>
                        <a:lstStyle/>
                        <a:p>
                          <a:r>
                            <a:rPr lang="mr-IN" dirty="0" smtClean="0"/>
                            <a:t>…</a:t>
                          </a:r>
                          <a:endParaRPr lang="en-US" dirty="0"/>
                        </a:p>
                      </a:txBody>
                      <a:tcPr/>
                    </a:tc>
                    <a:tc>
                      <a:txBody>
                        <a:bodyPr/>
                        <a:lstStyle/>
                        <a:p>
                          <a:r>
                            <a:rPr lang="en-US" dirty="0" smtClean="0"/>
                            <a:t>..</a:t>
                          </a:r>
                          <a:endParaRPr lang="en-US" dirty="0"/>
                        </a:p>
                      </a:txBody>
                      <a:tcPr/>
                    </a:tc>
                    <a:tc>
                      <a:txBody>
                        <a:bodyPr/>
                        <a:lstStyle/>
                        <a:p>
                          <a:r>
                            <a:rPr lang="mr-IN" dirty="0" smtClean="0"/>
                            <a:t>…</a:t>
                          </a:r>
                          <a:endParaRPr lang="en-US" dirty="0"/>
                        </a:p>
                      </a:txBody>
                      <a:tcPr/>
                    </a:tc>
                  </a:tr>
                  <a:tr h="365760">
                    <a:tc>
                      <a:txBody>
                        <a:bodyPr/>
                        <a:lstStyle/>
                        <a:p>
                          <a:pPr algn="ctr"/>
                          <a:r>
                            <a:rPr lang="mr-IN" dirty="0" smtClean="0">
                              <a:solidFill>
                                <a:schemeClr val="bg1"/>
                              </a:solidFill>
                            </a:rPr>
                            <a:t>…</a:t>
                          </a:r>
                          <a:r>
                            <a:rPr lang="en-US" dirty="0" smtClean="0">
                              <a:solidFill>
                                <a:schemeClr val="bg1"/>
                              </a:solidFill>
                            </a:rPr>
                            <a:t> </a:t>
                          </a:r>
                          <a:endParaRPr lang="en-US" dirty="0">
                            <a:solidFill>
                              <a:schemeClr val="bg1"/>
                            </a:solidFill>
                          </a:endParaRPr>
                        </a:p>
                      </a:txBody>
                      <a:tcPr>
                        <a:solidFill>
                          <a:schemeClr val="tx1">
                            <a:lumMod val="75000"/>
                            <a:lumOff val="25000"/>
                          </a:schemeClr>
                        </a:solidFill>
                      </a:tcPr>
                    </a:tc>
                    <a:tc>
                      <a:txBody>
                        <a:bodyPr/>
                        <a:lstStyle/>
                        <a:p>
                          <a:r>
                            <a:rPr lang="en-US" dirty="0" smtClean="0"/>
                            <a:t>..</a:t>
                          </a:r>
                          <a:endParaRPr lang="en-US" dirty="0"/>
                        </a:p>
                      </a:txBody>
                      <a:tcPr/>
                    </a:tc>
                    <a:tc>
                      <a:txBody>
                        <a:bodyPr/>
                        <a:lstStyle/>
                        <a:p>
                          <a:r>
                            <a:rPr lang="mr-IN" dirty="0" smtClean="0"/>
                            <a:t>…</a:t>
                          </a:r>
                          <a:endParaRPr lang="en-US" dirty="0"/>
                        </a:p>
                      </a:txBody>
                      <a:tcPr/>
                    </a:tc>
                    <a:tc>
                      <a:txBody>
                        <a:bodyPr/>
                        <a:lstStyle/>
                        <a:p>
                          <a:r>
                            <a:rPr lang="en-US" dirty="0" smtClean="0"/>
                            <a:t>..</a:t>
                          </a:r>
                          <a:endParaRPr lang="en-US" dirty="0"/>
                        </a:p>
                      </a:txBody>
                      <a:tcPr/>
                    </a:tc>
                    <a:tc>
                      <a:txBody>
                        <a:bodyPr/>
                        <a:lstStyle/>
                        <a:p>
                          <a:r>
                            <a:rPr lang="mr-IN" dirty="0" smtClean="0"/>
                            <a:t>…</a:t>
                          </a:r>
                          <a:endParaRPr lang="en-US" dirty="0"/>
                        </a:p>
                      </a:txBody>
                      <a:tcPr/>
                    </a:tc>
                  </a:tr>
                  <a:tr h="365760">
                    <a:tc>
                      <a:txBody>
                        <a:bodyPr/>
                        <a:lstStyle/>
                        <a:p>
                          <a:endParaRPr lang="en-US"/>
                        </a:p>
                      </a:txBody>
                      <a:tcPr>
                        <a:blipFill rotWithShape="0">
                          <a:blip r:embed="rId9"/>
                          <a:stretch>
                            <a:fillRect l="-1053" t="-410000" r="-401053" b="-126667"/>
                          </a:stretch>
                        </a:blipFill>
                      </a:tcPr>
                    </a:tc>
                    <a:tc>
                      <a:txBody>
                        <a:bodyPr/>
                        <a:lstStyle/>
                        <a:p>
                          <a:r>
                            <a:rPr lang="mr-IN" dirty="0" smtClean="0"/>
                            <a:t>…</a:t>
                          </a:r>
                          <a:endParaRPr lang="en-US" dirty="0"/>
                        </a:p>
                      </a:txBody>
                      <a:tcPr/>
                    </a:tc>
                    <a:tc>
                      <a:txBody>
                        <a:bodyPr/>
                        <a:lstStyle/>
                        <a:p>
                          <a:r>
                            <a:rPr lang="mr-IN" dirty="0" smtClean="0"/>
                            <a:t>…</a:t>
                          </a:r>
                          <a:endParaRPr lang="en-US" dirty="0"/>
                        </a:p>
                      </a:txBody>
                      <a:tcPr/>
                    </a:tc>
                    <a:tc>
                      <a:txBody>
                        <a:bodyPr/>
                        <a:lstStyle/>
                        <a:p>
                          <a:r>
                            <a:rPr lang="mr-IN" dirty="0" smtClean="0"/>
                            <a:t>…</a:t>
                          </a:r>
                          <a:endParaRPr lang="en-US" dirty="0"/>
                        </a:p>
                      </a:txBody>
                      <a:tcPr/>
                    </a:tc>
                    <a:tc>
                      <a:txBody>
                        <a:bodyPr/>
                        <a:lstStyle/>
                        <a:p>
                          <a:r>
                            <a:rPr lang="mr-IN" dirty="0" smtClean="0"/>
                            <a:t>…</a:t>
                          </a:r>
                          <a:endParaRPr lang="en-US" dirty="0"/>
                        </a:p>
                      </a:txBody>
                      <a:tcPr/>
                    </a:tc>
                  </a:tr>
                  <a:tr h="365760">
                    <a:tc>
                      <a:txBody>
                        <a:bodyPr/>
                        <a:lstStyle/>
                        <a:p>
                          <a:r>
                            <a:rPr lang="en-US" dirty="0" smtClean="0">
                              <a:solidFill>
                                <a:schemeClr val="bg1"/>
                              </a:solidFill>
                            </a:rPr>
                            <a:t>E[]</a:t>
                          </a:r>
                          <a:endParaRPr lang="en-US" dirty="0">
                            <a:solidFill>
                              <a:schemeClr val="bg1"/>
                            </a:solidFill>
                          </a:endParaRPr>
                        </a:p>
                      </a:txBody>
                      <a:tcPr>
                        <a:solidFill>
                          <a:schemeClr val="tx1">
                            <a:lumMod val="75000"/>
                            <a:lumOff val="25000"/>
                          </a:schemeClr>
                        </a:solidFill>
                      </a:tcPr>
                    </a:tc>
                    <a:tc>
                      <a:txBody>
                        <a:bodyPr/>
                        <a:lstStyle/>
                        <a:p>
                          <a:endParaRPr lang="en-US"/>
                        </a:p>
                      </a:txBody>
                      <a:tcPr>
                        <a:blipFill rotWithShape="0">
                          <a:blip r:embed="rId9"/>
                          <a:stretch>
                            <a:fillRect l="-101053" t="-510000" r="-301053" b="-26667"/>
                          </a:stretch>
                        </a:blipFill>
                      </a:tcPr>
                    </a:tc>
                    <a:tc>
                      <a:txBody>
                        <a:bodyPr/>
                        <a:lstStyle/>
                        <a:p>
                          <a:endParaRPr lang="en-US"/>
                        </a:p>
                      </a:txBody>
                      <a:tcPr>
                        <a:blipFill rotWithShape="0">
                          <a:blip r:embed="rId9"/>
                          <a:stretch>
                            <a:fillRect l="-203191" t="-510000" r="-204255" b="-26667"/>
                          </a:stretch>
                        </a:blipFill>
                      </a:tcPr>
                    </a:tc>
                    <a:tc>
                      <a:txBody>
                        <a:bodyPr/>
                        <a:lstStyle/>
                        <a:p>
                          <a:r>
                            <a:rPr lang="mr-IN" dirty="0" smtClean="0"/>
                            <a:t>…</a:t>
                          </a:r>
                          <a:endParaRPr lang="en-US" dirty="0"/>
                        </a:p>
                      </a:txBody>
                      <a:tcPr/>
                    </a:tc>
                    <a:tc>
                      <a:txBody>
                        <a:bodyPr/>
                        <a:lstStyle/>
                        <a:p>
                          <a:endParaRPr lang="en-US"/>
                        </a:p>
                      </a:txBody>
                      <a:tcPr>
                        <a:blipFill rotWithShape="0">
                          <a:blip r:embed="rId9"/>
                          <a:stretch>
                            <a:fillRect l="-400000" t="-510000" r="-2105" b="-26667"/>
                          </a:stretch>
                        </a:blipFill>
                      </a:tcPr>
                    </a:tc>
                  </a:tr>
                </a:tbl>
              </a:graphicData>
            </a:graphic>
          </p:graphicFrame>
        </mc:Fallback>
      </mc:AlternateContent>
    </p:spTree>
    <p:extLst>
      <p:ext uri="{BB962C8B-B14F-4D97-AF65-F5344CB8AC3E}">
        <p14:creationId xmlns:p14="http://schemas.microsoft.com/office/powerpoint/2010/main" val="283119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9"/>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11"/>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regularization with </a:t>
            </a:r>
            <a:r>
              <a:rPr lang="en-US" b="1" dirty="0"/>
              <a:t>validation</a:t>
            </a:r>
            <a:r>
              <a:rPr lang="en-US" dirty="0"/>
              <a:t> only: step by step	</a:t>
            </a:r>
          </a:p>
        </p:txBody>
      </p:sp>
      <p:sp>
        <p:nvSpPr>
          <p:cNvPr id="4" name="Slide Number Placeholder 3"/>
          <p:cNvSpPr>
            <a:spLocks noGrp="1"/>
          </p:cNvSpPr>
          <p:nvPr>
            <p:ph type="sldNum" sz="quarter" idx="12"/>
          </p:nvPr>
        </p:nvSpPr>
        <p:spPr/>
        <p:txBody>
          <a:bodyPr/>
          <a:lstStyle/>
          <a:p>
            <a:fld id="{8C616E8F-BF65-1643-9F00-FF84D0665BC6}" type="slidenum">
              <a:rPr lang="en-US" smtClean="0"/>
              <a:t>48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406303"/>
            <a:ext cx="6858000" cy="4572000"/>
          </a:xfrm>
          <a:prstGeom prst="rect">
            <a:avLst/>
          </a:prstGeom>
        </p:spPr>
      </p:pic>
    </p:spTree>
    <p:extLst>
      <p:ext uri="{BB962C8B-B14F-4D97-AF65-F5344CB8AC3E}">
        <p14:creationId xmlns:p14="http://schemas.microsoft.com/office/powerpoint/2010/main" val="4283992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Selection as Regularization</a:t>
            </a:r>
          </a:p>
        </p:txBody>
      </p:sp>
      <p:sp>
        <p:nvSpPr>
          <p:cNvPr id="3" name="Content Placeholder 2"/>
          <p:cNvSpPr>
            <a:spLocks noGrp="1"/>
          </p:cNvSpPr>
          <p:nvPr>
            <p:ph idx="1"/>
          </p:nvPr>
        </p:nvSpPr>
        <p:spPr>
          <a:xfrm>
            <a:off x="833415" y="1177758"/>
            <a:ext cx="10680806" cy="4308642"/>
          </a:xfrm>
        </p:spPr>
        <p:txBody>
          <a:bodyPr/>
          <a:lstStyle/>
          <a:p>
            <a:r>
              <a:rPr lang="en-US" sz="2400" dirty="0"/>
              <a:t>Since LASSO regression tend to produce zero estimates for a number of model parameters - we say that LASSO solutions are </a:t>
            </a:r>
            <a:r>
              <a:rPr lang="en-US" sz="2400" b="1" dirty="0"/>
              <a:t>sparse</a:t>
            </a:r>
            <a:r>
              <a:rPr lang="en-US" sz="2400" dirty="0"/>
              <a:t> - we consider LASSO to be a method for variable selection.</a:t>
            </a:r>
          </a:p>
          <a:p>
            <a:endParaRPr lang="en-US" sz="2400" dirty="0"/>
          </a:p>
          <a:p>
            <a:r>
              <a:rPr lang="en-US" sz="2400" dirty="0"/>
              <a:t>Many prefer using LASSO for variable selection (as well as for suppressing extreme parameter values) rather than stepwise selection, as LASSO avoids the statistic problems that arises in stepwise selection.</a:t>
            </a:r>
          </a:p>
          <a:p>
            <a:endParaRPr lang="en-US" sz="2400" dirty="0"/>
          </a:p>
          <a:p>
            <a:r>
              <a:rPr lang="en-US" sz="2400" b="1" dirty="0"/>
              <a:t>Question:</a:t>
            </a:r>
            <a:r>
              <a:rPr lang="en-US" sz="2400" dirty="0"/>
              <a:t> What are the pros and cons of the two approaches? </a:t>
            </a:r>
          </a:p>
        </p:txBody>
      </p:sp>
      <p:sp>
        <p:nvSpPr>
          <p:cNvPr id="4" name="Slide Number Placeholder 3"/>
          <p:cNvSpPr>
            <a:spLocks noGrp="1"/>
          </p:cNvSpPr>
          <p:nvPr>
            <p:ph type="sldNum" sz="quarter" idx="12"/>
          </p:nvPr>
        </p:nvSpPr>
        <p:spPr/>
        <p:txBody>
          <a:bodyPr/>
          <a:lstStyle/>
          <a:p>
            <a:fld id="{8C616E8F-BF65-1643-9F00-FF84D0665BC6}" type="slidenum">
              <a:rPr lang="en-US" smtClean="0"/>
              <a:t>49</a:t>
            </a:fld>
            <a:endParaRPr lang="en-US"/>
          </a:p>
        </p:txBody>
      </p:sp>
    </p:spTree>
    <p:extLst>
      <p:ext uri="{BB962C8B-B14F-4D97-AF65-F5344CB8AC3E}">
        <p14:creationId xmlns:p14="http://schemas.microsoft.com/office/powerpoint/2010/main" val="2408255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Validation/Test</a:t>
            </a:r>
          </a:p>
        </p:txBody>
      </p:sp>
      <p:sp>
        <p:nvSpPr>
          <p:cNvPr id="4" name="Slide Number Placeholder 3"/>
          <p:cNvSpPr>
            <a:spLocks noGrp="1"/>
          </p:cNvSpPr>
          <p:nvPr>
            <p:ph type="sldNum" sz="quarter" idx="12"/>
          </p:nvPr>
        </p:nvSpPr>
        <p:spPr/>
        <p:txBody>
          <a:bodyPr/>
          <a:lstStyle/>
          <a:p>
            <a:fld id="{81B7CCDB-6D39-0547-B7B3-C80E39D6513A}" type="slidenum">
              <a:rPr lang="en-US" smtClean="0"/>
              <a:t>5</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36020582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vs. Lasso vs. Variable Selection: which is better?</a:t>
            </a:r>
          </a:p>
        </p:txBody>
      </p:sp>
      <p:sp>
        <p:nvSpPr>
          <p:cNvPr id="3" name="Content Placeholder 2"/>
          <p:cNvSpPr>
            <a:spLocks noGrp="1"/>
          </p:cNvSpPr>
          <p:nvPr>
            <p:ph idx="1"/>
          </p:nvPr>
        </p:nvSpPr>
        <p:spPr>
          <a:xfrm>
            <a:off x="833415" y="1177758"/>
            <a:ext cx="10680806" cy="2111143"/>
          </a:xfrm>
        </p:spPr>
        <p:txBody>
          <a:bodyPr/>
          <a:lstStyle/>
          <a:p>
            <a:r>
              <a:rPr lang="en-US" sz="2600" dirty="0"/>
              <a:t>So there are 3 different approaches (so far) to dealing with high dimensional data (a large # predictors, </a:t>
            </a:r>
            <a:r>
              <a:rPr lang="en-US" sz="2600" i="1" dirty="0"/>
              <a:t>p</a:t>
            </a:r>
            <a:r>
              <a:rPr lang="en-US" sz="2600" dirty="0"/>
              <a:t>).  Which choice wins out?</a:t>
            </a:r>
          </a:p>
          <a:p>
            <a:endParaRPr lang="en-US" sz="2600" dirty="0"/>
          </a:p>
          <a:p>
            <a:r>
              <a:rPr lang="en-US" sz="2600" dirty="0"/>
              <a:t>As you might imagine, </a:t>
            </a:r>
            <a:r>
              <a:rPr lang="en-US" sz="2600" b="1" dirty="0"/>
              <a:t>it depends </a:t>
            </a:r>
            <a:r>
              <a:rPr lang="en-US" sz="2600" dirty="0"/>
              <a:t>on the setting!</a:t>
            </a:r>
          </a:p>
          <a:p>
            <a:pPr marL="457200" indent="-457200">
              <a:buFont typeface="Arial" panose="020B0604020202020204" pitchFamily="34" charset="0"/>
              <a:buChar char="•"/>
            </a:pPr>
            <a:r>
              <a:rPr lang="en-US" sz="2600" dirty="0"/>
              <a:t>Sequential Variable Selection: does really well when there are </a:t>
            </a:r>
            <a:r>
              <a:rPr lang="en-US" sz="2600" b="1" dirty="0"/>
              <a:t>only a few strong predictors</a:t>
            </a:r>
            <a:r>
              <a:rPr lang="en-US" sz="2600" dirty="0"/>
              <a:t>. But is </a:t>
            </a:r>
            <a:r>
              <a:rPr lang="en-US" sz="2600" i="1" dirty="0"/>
              <a:t>slow</a:t>
            </a:r>
            <a:r>
              <a:rPr lang="en-US" sz="2600" dirty="0"/>
              <a:t>.</a:t>
            </a:r>
          </a:p>
          <a:p>
            <a:pPr marL="457200" indent="-457200">
              <a:buFont typeface="Arial" panose="020B0604020202020204" pitchFamily="34" charset="0"/>
              <a:buChar char="•"/>
            </a:pPr>
            <a:r>
              <a:rPr lang="en-US" sz="2600" dirty="0"/>
              <a:t>Ridge: does really well when there are </a:t>
            </a:r>
            <a:r>
              <a:rPr lang="en-US" sz="2600" b="1" dirty="0"/>
              <a:t>a lot of weak to moderately strong predictors</a:t>
            </a:r>
            <a:r>
              <a:rPr lang="en-US" sz="2600" dirty="0"/>
              <a:t>.</a:t>
            </a:r>
          </a:p>
          <a:p>
            <a:pPr marL="457200" indent="-457200">
              <a:buFont typeface="Arial" panose="020B0604020202020204" pitchFamily="34" charset="0"/>
              <a:buChar char="•"/>
            </a:pPr>
            <a:r>
              <a:rPr lang="en-US" sz="2600" dirty="0"/>
              <a:t>Lasso: does really well when there is </a:t>
            </a:r>
            <a:r>
              <a:rPr lang="en-US" sz="2600" b="1" dirty="0"/>
              <a:t>a mix of useless predictors and moderate to strong predictors</a:t>
            </a:r>
            <a:r>
              <a:rPr lang="en-US" sz="2600" dirty="0"/>
              <a:t>.</a:t>
            </a:r>
            <a:br>
              <a:rPr lang="en-US" sz="2600" dirty="0"/>
            </a:br>
            <a:endParaRPr lang="en-US" sz="2600" dirty="0"/>
          </a:p>
          <a:p>
            <a:endParaRPr lang="en-US" sz="2600" dirty="0"/>
          </a:p>
          <a:p>
            <a:endParaRPr lang="en-US" sz="2600" dirty="0"/>
          </a:p>
          <a:p>
            <a:endParaRPr lang="en-US" sz="2600" dirty="0"/>
          </a:p>
        </p:txBody>
      </p:sp>
      <p:sp>
        <p:nvSpPr>
          <p:cNvPr id="4" name="Slide Number Placeholder 3"/>
          <p:cNvSpPr>
            <a:spLocks noGrp="1"/>
          </p:cNvSpPr>
          <p:nvPr>
            <p:ph type="sldNum" sz="quarter" idx="12"/>
          </p:nvPr>
        </p:nvSpPr>
        <p:spPr/>
        <p:txBody>
          <a:bodyPr/>
          <a:lstStyle/>
          <a:p>
            <a:fld id="{8C616E8F-BF65-1643-9F00-FF84D0665BC6}" type="slidenum">
              <a:rPr lang="en-US" smtClean="0"/>
              <a:t>50</a:t>
            </a:fld>
            <a:endParaRPr lang="en-US"/>
          </a:p>
        </p:txBody>
      </p:sp>
    </p:spTree>
    <p:extLst>
      <p:ext uri="{BB962C8B-B14F-4D97-AF65-F5344CB8AC3E}">
        <p14:creationId xmlns:p14="http://schemas.microsoft.com/office/powerpoint/2010/main" val="31817476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Elastic Net Regularization: the best of both worlds?</a:t>
            </a:r>
          </a:p>
        </p:txBody>
      </p:sp>
      <p:sp>
        <p:nvSpPr>
          <p:cNvPr id="3" name="Content Placeholder 2"/>
          <p:cNvSpPr>
            <a:spLocks noGrp="1"/>
          </p:cNvSpPr>
          <p:nvPr>
            <p:ph idx="1"/>
          </p:nvPr>
        </p:nvSpPr>
        <p:spPr>
          <a:xfrm>
            <a:off x="833415" y="1177758"/>
            <a:ext cx="10680806" cy="2111143"/>
          </a:xfrm>
        </p:spPr>
        <p:txBody>
          <a:bodyPr/>
          <a:lstStyle/>
          <a:p>
            <a:r>
              <a:rPr lang="en-US" sz="2600" dirty="0"/>
              <a:t>We will not get into the details here, but there is a blended approach of Ridge and LASSO called Elastic Net.</a:t>
            </a:r>
          </a:p>
          <a:p>
            <a:endParaRPr lang="en-US" sz="2600" dirty="0"/>
          </a:p>
          <a:p>
            <a:r>
              <a:rPr lang="en-US" sz="2600" dirty="0"/>
              <a:t>It uses the loss function:</a:t>
            </a:r>
          </a:p>
          <a:p>
            <a:endParaRPr lang="en-US" sz="2600" dirty="0"/>
          </a:p>
          <a:p>
            <a:endParaRPr lang="en-US" sz="2600" dirty="0"/>
          </a:p>
          <a:p>
            <a:r>
              <a:rPr lang="en-US" sz="2600" dirty="0"/>
              <a:t>A grid-search cross-validation can then be used to determine the best choices of the 2 penalty terms in this loss function (this idea comes in handy </a:t>
            </a:r>
            <a:r>
              <a:rPr lang="en-US" sz="2600"/>
              <a:t>in future models).</a:t>
            </a:r>
            <a:endParaRPr lang="en-US" sz="2600" dirty="0"/>
          </a:p>
          <a:p>
            <a:endParaRPr lang="en-US" sz="2600" dirty="0"/>
          </a:p>
        </p:txBody>
      </p:sp>
      <p:sp>
        <p:nvSpPr>
          <p:cNvPr id="4" name="Slide Number Placeholder 3"/>
          <p:cNvSpPr>
            <a:spLocks noGrp="1"/>
          </p:cNvSpPr>
          <p:nvPr>
            <p:ph type="sldNum" sz="quarter" idx="12"/>
          </p:nvPr>
        </p:nvSpPr>
        <p:spPr/>
        <p:txBody>
          <a:bodyPr/>
          <a:lstStyle/>
          <a:p>
            <a:fld id="{8C616E8F-BF65-1643-9F00-FF84D0665BC6}" type="slidenum">
              <a:rPr lang="en-US" smtClean="0"/>
              <a:t>51</a:t>
            </a:fld>
            <a:endParaRPr lang="en-US"/>
          </a:p>
        </p:txBody>
      </p:sp>
      <p:pic>
        <p:nvPicPr>
          <p:cNvPr id="5" name="Picture 4">
            <a:extLst>
              <a:ext uri="{FF2B5EF4-FFF2-40B4-BE49-F238E27FC236}">
                <a16:creationId xmlns:a16="http://schemas.microsoft.com/office/drawing/2014/main" id="{A417A96F-9E19-CF4D-919C-5DAE5938BAD2}"/>
              </a:ext>
            </a:extLst>
          </p:cNvPr>
          <p:cNvPicPr>
            <a:picLocks noChangeAspect="1"/>
          </p:cNvPicPr>
          <p:nvPr/>
        </p:nvPicPr>
        <p:blipFill>
          <a:blip r:embed="rId2"/>
          <a:stretch>
            <a:fillRect/>
          </a:stretch>
        </p:blipFill>
        <p:spPr>
          <a:xfrm>
            <a:off x="2959100" y="3041650"/>
            <a:ext cx="6273800" cy="774700"/>
          </a:xfrm>
          <a:prstGeom prst="rect">
            <a:avLst/>
          </a:prstGeom>
        </p:spPr>
      </p:pic>
    </p:spTree>
    <p:extLst>
      <p:ext uri="{BB962C8B-B14F-4D97-AF65-F5344CB8AC3E}">
        <p14:creationId xmlns:p14="http://schemas.microsoft.com/office/powerpoint/2010/main" val="38500335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616E8F-BF65-1643-9F00-FF84D0665BC6}" type="slidenum">
              <a:rPr lang="en-US" smtClean="0"/>
              <a:t>52</a:t>
            </a:fld>
            <a:endParaRPr lang="en-US"/>
          </a:p>
        </p:txBody>
      </p:sp>
      <p:sp>
        <p:nvSpPr>
          <p:cNvPr id="3" name="Rectangle 2"/>
          <p:cNvSpPr/>
          <p:nvPr/>
        </p:nvSpPr>
        <p:spPr>
          <a:xfrm>
            <a:off x="3047999" y="3105835"/>
            <a:ext cx="7843157" cy="369332"/>
          </a:xfrm>
          <a:prstGeom prst="rect">
            <a:avLst/>
          </a:prstGeom>
        </p:spPr>
        <p:txBody>
          <a:bodyPr wrap="square">
            <a:spAutoFit/>
          </a:bodyPr>
          <a:lstStyle/>
          <a:p>
            <a:r>
              <a:rPr lang="en-US" dirty="0">
                <a:solidFill>
                  <a:srgbClr val="14171A"/>
                </a:solidFill>
                <a:latin typeface="Helvetica Neue" charset="0"/>
                <a:hlinkClick r:id="rId2"/>
              </a:rPr>
              <a:t>https://</a:t>
            </a:r>
            <a:r>
              <a:rPr lang="en-US" dirty="0" err="1">
                <a:solidFill>
                  <a:srgbClr val="14171A"/>
                </a:solidFill>
                <a:latin typeface="Helvetica Neue" charset="0"/>
                <a:hlinkClick r:id="rId2"/>
              </a:rPr>
              <a:t>twitter.com</a:t>
            </a:r>
            <a:r>
              <a:rPr lang="en-US" dirty="0">
                <a:solidFill>
                  <a:srgbClr val="14171A"/>
                </a:solidFill>
                <a:latin typeface="Helvetica Neue" charset="0"/>
                <a:hlinkClick r:id="rId2"/>
              </a:rPr>
              <a:t>/wdaali999/status/1161973951565881345</a:t>
            </a:r>
            <a:endParaRPr lang="en-US" dirty="0"/>
          </a:p>
        </p:txBody>
      </p:sp>
      <p:pic>
        <p:nvPicPr>
          <p:cNvPr id="5" name="Picture 4">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700" y="1663700"/>
            <a:ext cx="6311900" cy="3517900"/>
          </a:xfrm>
          <a:prstGeom prst="rect">
            <a:avLst/>
          </a:prstGeom>
        </p:spPr>
      </p:pic>
    </p:spTree>
    <p:extLst>
      <p:ext uri="{BB962C8B-B14F-4D97-AF65-F5344CB8AC3E}">
        <p14:creationId xmlns:p14="http://schemas.microsoft.com/office/powerpoint/2010/main" val="1100468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sp>
        <p:nvSpPr>
          <p:cNvPr id="3" name="Content Placeholder 2"/>
          <p:cNvSpPr>
            <a:spLocks noGrp="1"/>
          </p:cNvSpPr>
          <p:nvPr>
            <p:ph idx="1"/>
          </p:nvPr>
        </p:nvSpPr>
        <p:spPr>
          <a:xfrm>
            <a:off x="671744" y="983807"/>
            <a:ext cx="10848512" cy="2111143"/>
          </a:xfrm>
        </p:spPr>
        <p:txBody>
          <a:bodyPr/>
          <a:lstStyle/>
          <a:p>
            <a:r>
              <a:rPr lang="en-US" dirty="0">
                <a:solidFill>
                  <a:schemeClr val="tx1">
                    <a:lumMod val="75000"/>
                    <a:lumOff val="25000"/>
                  </a:schemeClr>
                </a:solidFill>
                <a:latin typeface="Karla" charset="0"/>
                <a:ea typeface="Karla" charset="0"/>
                <a:cs typeface="Karla" charset="0"/>
              </a:rPr>
              <a:t>In statistical modeling, </a:t>
            </a:r>
            <a:r>
              <a:rPr lang="en-US" b="1" dirty="0">
                <a:solidFill>
                  <a:schemeClr val="tx1">
                    <a:lumMod val="75000"/>
                    <a:lumOff val="25000"/>
                  </a:schemeClr>
                </a:solidFill>
                <a:latin typeface="Karla" charset="0"/>
                <a:ea typeface="Karla" charset="0"/>
                <a:cs typeface="Karla" charset="0"/>
              </a:rPr>
              <a:t>overfitting</a:t>
            </a:r>
            <a:r>
              <a:rPr lang="en-US" dirty="0">
                <a:solidFill>
                  <a:schemeClr val="tx1">
                    <a:lumMod val="75000"/>
                    <a:lumOff val="25000"/>
                  </a:schemeClr>
                </a:solidFill>
                <a:latin typeface="Karla" charset="0"/>
                <a:ea typeface="Karla" charset="0"/>
                <a:cs typeface="Karla" charset="0"/>
              </a:rPr>
              <a:t> is </a:t>
            </a:r>
            <a:r>
              <a:rPr lang="en-US" i="1" dirty="0">
                <a:solidFill>
                  <a:schemeClr val="tx1">
                    <a:lumMod val="75000"/>
                    <a:lumOff val="25000"/>
                  </a:schemeClr>
                </a:solidFill>
                <a:latin typeface="Karla" charset="0"/>
                <a:ea typeface="Karla" charset="0"/>
                <a:cs typeface="Karla" charset="0"/>
              </a:rPr>
              <a:t>the production of an analysis that corresponds too closely or exactly to a particular set of data, and may therefore fail to properly capture the true relationships or predict future (aka, out-of-sample) observations reliably</a:t>
            </a:r>
            <a:r>
              <a:rPr lang="en-US" dirty="0">
                <a:solidFill>
                  <a:schemeClr val="tx1">
                    <a:lumMod val="75000"/>
                    <a:lumOff val="25000"/>
                  </a:schemeClr>
                </a:solidFill>
                <a:latin typeface="Karla" charset="0"/>
                <a:ea typeface="Karla" charset="0"/>
                <a:cs typeface="Karla" charset="0"/>
              </a:rPr>
              <a:t>.</a:t>
            </a:r>
          </a:p>
          <a:p>
            <a:endParaRPr lang="en-US" sz="900" dirty="0">
              <a:solidFill>
                <a:schemeClr val="tx1">
                  <a:lumMod val="75000"/>
                  <a:lumOff val="25000"/>
                </a:schemeClr>
              </a:solidFill>
              <a:latin typeface="Karla" charset="0"/>
              <a:ea typeface="Karla" charset="0"/>
              <a:cs typeface="Karla" charset="0"/>
            </a:endParaRPr>
          </a:p>
          <a:p>
            <a:r>
              <a:rPr lang="en-US" dirty="0">
                <a:solidFill>
                  <a:schemeClr val="tx1">
                    <a:lumMod val="75000"/>
                    <a:lumOff val="25000"/>
                  </a:schemeClr>
                </a:solidFill>
                <a:latin typeface="Karla" charset="0"/>
                <a:ea typeface="Karla" charset="0"/>
                <a:cs typeface="Karla" charset="0"/>
              </a:rPr>
              <a:t>You can think of overfitting as fitting to the particular intricacies of the residuals in the training set and not just the true signal in the relationship between the response and the predictors:</a:t>
            </a:r>
          </a:p>
          <a:p>
            <a:endParaRPr lang="en-US" sz="900" dirty="0">
              <a:solidFill>
                <a:schemeClr val="tx1">
                  <a:lumMod val="75000"/>
                  <a:lumOff val="25000"/>
                </a:schemeClr>
              </a:solidFill>
              <a:latin typeface="Karla" charset="0"/>
              <a:ea typeface="Karla" charset="0"/>
              <a:cs typeface="Karla" charset="0"/>
            </a:endParaRPr>
          </a:p>
          <a:p>
            <a:r>
              <a:rPr lang="en-US" dirty="0">
                <a:solidFill>
                  <a:schemeClr val="tx1">
                    <a:lumMod val="75000"/>
                    <a:lumOff val="25000"/>
                  </a:schemeClr>
                </a:solidFill>
                <a:latin typeface="Karla" charset="0"/>
                <a:ea typeface="Karla" charset="0"/>
                <a:cs typeface="Karla" charset="0"/>
              </a:rPr>
              <a:t>Think:</a:t>
            </a:r>
          </a:p>
        </p:txBody>
      </p:sp>
      <p:sp>
        <p:nvSpPr>
          <p:cNvPr id="4" name="Slide Number Placeholder 3"/>
          <p:cNvSpPr>
            <a:spLocks noGrp="1"/>
          </p:cNvSpPr>
          <p:nvPr>
            <p:ph type="sldNum" sz="quarter" idx="12"/>
          </p:nvPr>
        </p:nvSpPr>
        <p:spPr/>
        <p:txBody>
          <a:bodyPr/>
          <a:lstStyle/>
          <a:p>
            <a:fld id="{A13833A1-46C9-FB45-812F-A8AC7B5136EB}" type="slidenum">
              <a:rPr lang="en-US" smtClean="0"/>
              <a:t>6</a:t>
            </a:fld>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1141059-B96D-0043-A175-22C706290CC4}"/>
                  </a:ext>
                </a:extLst>
              </p:cNvPr>
              <p:cNvSpPr/>
              <p:nvPr/>
            </p:nvSpPr>
            <p:spPr>
              <a:xfrm>
                <a:off x="4559702" y="4871993"/>
                <a:ext cx="2618602" cy="815608"/>
              </a:xfrm>
              <a:prstGeom prst="rect">
                <a:avLst/>
              </a:prstGeom>
            </p:spPr>
            <p:txBody>
              <a:bodyPr wrap="none">
                <a:spAutoFit/>
              </a:bodyPr>
              <a:lstStyle/>
              <a:p>
                <a:pPr>
                  <a:spcAft>
                    <a:spcPts val="1800"/>
                  </a:spcAft>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𝑌</m:t>
                      </m:r>
                      <m:r>
                        <a:rPr lang="en-US" sz="3200" i="1">
                          <a:latin typeface="Cambria Math" charset="0"/>
                        </a:rPr>
                        <m:t>=</m:t>
                      </m:r>
                      <m:r>
                        <a:rPr lang="en-US" sz="3200" i="1">
                          <a:latin typeface="Cambria Math" charset="0"/>
                        </a:rPr>
                        <m:t>𝑓</m:t>
                      </m:r>
                      <m:d>
                        <m:dPr>
                          <m:ctrlPr>
                            <a:rPr lang="en-US" sz="3200" i="1">
                              <a:latin typeface="Cambria Math" panose="02040503050406030204" pitchFamily="18" charset="0"/>
                            </a:rPr>
                          </m:ctrlPr>
                        </m:dPr>
                        <m:e>
                          <m:r>
                            <a:rPr lang="en-US" sz="3200" b="1" i="1">
                              <a:latin typeface="Cambria Math" panose="02040503050406030204" pitchFamily="18" charset="0"/>
                            </a:rPr>
                            <m:t>𝑿</m:t>
                          </m:r>
                        </m:e>
                      </m:d>
                      <m:r>
                        <a:rPr lang="en-US" sz="3200" i="1">
                          <a:latin typeface="Cambria Math" charset="0"/>
                        </a:rPr>
                        <m:t>+</m:t>
                      </m:r>
                      <m:r>
                        <a:rPr lang="en-US" sz="3200" i="1">
                          <a:latin typeface="Cambria Math" charset="0"/>
                        </a:rPr>
                        <m:t>𝜀</m:t>
                      </m:r>
                    </m:oMath>
                  </m:oMathPara>
                </a14:m>
                <a:endParaRPr lang="en-US" sz="3200" dirty="0"/>
              </a:p>
            </p:txBody>
          </p:sp>
        </mc:Choice>
        <mc:Fallback xmlns="">
          <p:sp>
            <p:nvSpPr>
              <p:cNvPr id="5" name="Rectangle 4">
                <a:extLst>
                  <a:ext uri="{FF2B5EF4-FFF2-40B4-BE49-F238E27FC236}">
                    <a16:creationId xmlns:a16="http://schemas.microsoft.com/office/drawing/2014/main" id="{21141059-B96D-0043-A175-22C706290CC4}"/>
                  </a:ext>
                </a:extLst>
              </p:cNvPr>
              <p:cNvSpPr>
                <a:spLocks noRot="1" noChangeAspect="1" noMove="1" noResize="1" noEditPoints="1" noAdjustHandles="1" noChangeArrowheads="1" noChangeShapeType="1" noTextEdit="1"/>
              </p:cNvSpPr>
              <p:nvPr/>
            </p:nvSpPr>
            <p:spPr>
              <a:xfrm>
                <a:off x="4559702" y="4871993"/>
                <a:ext cx="2618602" cy="815608"/>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87935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Train-Validation-Test</a:t>
            </a:r>
          </a:p>
        </p:txBody>
      </p:sp>
      <p:sp>
        <p:nvSpPr>
          <p:cNvPr id="3" name="Content Placeholder 2"/>
          <p:cNvSpPr>
            <a:spLocks noGrp="1"/>
          </p:cNvSpPr>
          <p:nvPr>
            <p:ph idx="1"/>
          </p:nvPr>
        </p:nvSpPr>
        <p:spPr>
          <a:xfrm>
            <a:off x="932496" y="1057169"/>
            <a:ext cx="10327008" cy="2111143"/>
          </a:xfrm>
        </p:spPr>
        <p:txBody>
          <a:bodyPr/>
          <a:lstStyle/>
          <a:p>
            <a:r>
              <a:rPr lang="en-US" b="1" dirty="0">
                <a:solidFill>
                  <a:schemeClr val="accent2"/>
                </a:solidFill>
              </a:rPr>
              <a:t>Question:</a:t>
            </a:r>
          </a:p>
          <a:p>
            <a:r>
              <a:rPr lang="en-US" dirty="0"/>
              <a:t>	What is a more honest representation of the performance of the 	model?</a:t>
            </a:r>
          </a:p>
          <a:p>
            <a:endParaRPr lang="en-US" dirty="0"/>
          </a:p>
          <a:p>
            <a:r>
              <a:rPr lang="en-US" dirty="0"/>
              <a:t>	</a:t>
            </a:r>
            <a:r>
              <a:rPr lang="is-IS" dirty="0"/>
              <a:t>R2_test(degree=1)  = 0.52</a:t>
            </a:r>
          </a:p>
          <a:p>
            <a:r>
              <a:rPr lang="is-IS" dirty="0"/>
              <a:t>	R2_train(degree=1) = 0.83</a:t>
            </a:r>
          </a:p>
          <a:p>
            <a:endParaRPr lang="is-IS" dirty="0"/>
          </a:p>
          <a:p>
            <a:endParaRPr lang="is-IS" dirty="0"/>
          </a:p>
          <a:p>
            <a:endParaRPr lang="en-US" dirty="0"/>
          </a:p>
        </p:txBody>
      </p:sp>
      <p:sp>
        <p:nvSpPr>
          <p:cNvPr id="4" name="Slide Number Placeholder 3"/>
          <p:cNvSpPr>
            <a:spLocks noGrp="1"/>
          </p:cNvSpPr>
          <p:nvPr>
            <p:ph type="sldNum" sz="quarter" idx="12"/>
          </p:nvPr>
        </p:nvSpPr>
        <p:spPr/>
        <p:txBody>
          <a:bodyPr/>
          <a:lstStyle/>
          <a:p>
            <a:fld id="{8C616E8F-BF65-1643-9F00-FF84D0665BC6}" type="slidenum">
              <a:rPr lang="en-US" smtClean="0"/>
              <a:t>7</a:t>
            </a:fld>
            <a:endParaRPr lang="en-US"/>
          </a:p>
        </p:txBody>
      </p:sp>
      <p:sp>
        <p:nvSpPr>
          <p:cNvPr id="5" name="AutoShape 2" descr="mage result for train validation test split"/>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1588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Selection</a:t>
            </a:r>
          </a:p>
        </p:txBody>
      </p:sp>
      <p:sp>
        <p:nvSpPr>
          <p:cNvPr id="3" name="Content Placeholder 2"/>
          <p:cNvSpPr>
            <a:spLocks noGrp="1"/>
          </p:cNvSpPr>
          <p:nvPr>
            <p:ph idx="1"/>
          </p:nvPr>
        </p:nvSpPr>
        <p:spPr>
          <a:xfrm>
            <a:off x="833414" y="1177758"/>
            <a:ext cx="10748985" cy="2111143"/>
          </a:xfrm>
        </p:spPr>
        <p:txBody>
          <a:bodyPr/>
          <a:lstStyle/>
          <a:p>
            <a:r>
              <a:rPr lang="en-US" sz="2600" b="1" dirty="0"/>
              <a:t>Variable selection </a:t>
            </a:r>
            <a:r>
              <a:rPr lang="en-US" sz="2600" dirty="0"/>
              <a:t>(also called </a:t>
            </a:r>
            <a:r>
              <a:rPr lang="en-US" sz="2600" b="1" dirty="0"/>
              <a:t>model selection</a:t>
            </a:r>
            <a:r>
              <a:rPr lang="en-US" sz="2600" dirty="0"/>
              <a:t>)</a:t>
            </a:r>
            <a:r>
              <a:rPr lang="en-US" sz="2600" b="1" dirty="0"/>
              <a:t> </a:t>
            </a:r>
            <a:r>
              <a:rPr lang="en-US" sz="2600" dirty="0"/>
              <a:t>is the application of a principled method to determine the complexity of the model, e.g. choosing a subset of predictors, choosing the degree of the polynomial model etc.</a:t>
            </a:r>
          </a:p>
          <a:p>
            <a:endParaRPr lang="en-US" sz="900" dirty="0"/>
          </a:p>
          <a:p>
            <a:r>
              <a:rPr lang="en-US" sz="2600" dirty="0"/>
              <a:t>A strong motivation for performing model selection is to avoid overfitting, which we saw can happen when: </a:t>
            </a:r>
          </a:p>
          <a:p>
            <a:endParaRPr lang="en-US" sz="900" dirty="0"/>
          </a:p>
          <a:p>
            <a:pPr marL="342900" indent="-342900">
              <a:buFont typeface="Arial" charset="0"/>
              <a:buChar char="•"/>
            </a:pPr>
            <a:r>
              <a:rPr lang="en-US" sz="2600" dirty="0"/>
              <a:t>there are too many predictors:</a:t>
            </a:r>
          </a:p>
          <a:p>
            <a:pPr marL="1085820" lvl="1" indent="-342900">
              <a:buFont typeface="Arial" charset="0"/>
              <a:buChar char="•"/>
            </a:pPr>
            <a:r>
              <a:rPr lang="en-US" sz="2600" dirty="0"/>
              <a:t>the feature space has high dimensionality</a:t>
            </a:r>
          </a:p>
          <a:p>
            <a:pPr marL="1085820" lvl="1" indent="-342900">
              <a:buFont typeface="Arial" charset="0"/>
              <a:buChar char="•"/>
            </a:pPr>
            <a:r>
              <a:rPr lang="en-US" sz="2600" dirty="0"/>
              <a:t>the polynomial degree is too high</a:t>
            </a:r>
          </a:p>
          <a:p>
            <a:pPr marL="1085820" lvl="1" indent="-342900">
              <a:buFont typeface="Arial" charset="0"/>
              <a:buChar char="•"/>
            </a:pPr>
            <a:r>
              <a:rPr lang="en-US" sz="2600" dirty="0"/>
              <a:t>too many interaction terms are considered</a:t>
            </a:r>
          </a:p>
          <a:p>
            <a:pPr marL="342900" indent="-342900">
              <a:buFont typeface="Arial" charset="0"/>
              <a:buChar char="•"/>
            </a:pPr>
            <a:r>
              <a:rPr lang="en-US" sz="2600" dirty="0"/>
              <a:t>the coefficients values are too </a:t>
            </a:r>
            <a:r>
              <a:rPr lang="en-US" sz="2600" b="1" dirty="0"/>
              <a:t>extreme </a:t>
            </a:r>
            <a:r>
              <a:rPr lang="en-US" sz="2600" dirty="0"/>
              <a:t>(high multicollinearity) </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C616E8F-BF65-1643-9F00-FF84D0665BC6}" type="slidenum">
              <a:rPr lang="en-US" smtClean="0"/>
              <a:t>8</a:t>
            </a:fld>
            <a:endParaRPr lang="en-US"/>
          </a:p>
        </p:txBody>
      </p:sp>
    </p:spTree>
    <p:extLst>
      <p:ext uri="{BB962C8B-B14F-4D97-AF65-F5344CB8AC3E}">
        <p14:creationId xmlns:p14="http://schemas.microsoft.com/office/powerpoint/2010/main" val="46431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Stepwise Variable Selection and Cross Validation</a:t>
            </a:r>
            <a:br>
              <a:rPr lang="en-US" dirty="0"/>
            </a:br>
            <a:endParaRPr lang="en-US" dirty="0"/>
          </a:p>
        </p:txBody>
      </p:sp>
      <p:sp>
        <p:nvSpPr>
          <p:cNvPr id="3" name="Content Placeholder 2"/>
          <p:cNvSpPr>
            <a:spLocks noGrp="1"/>
          </p:cNvSpPr>
          <p:nvPr>
            <p:ph idx="1"/>
          </p:nvPr>
        </p:nvSpPr>
        <p:spPr>
          <a:xfrm>
            <a:off x="833414" y="1177758"/>
            <a:ext cx="10908011" cy="2111143"/>
          </a:xfrm>
        </p:spPr>
        <p:txBody>
          <a:bodyPr>
            <a:noAutofit/>
          </a:bodyPr>
          <a:lstStyle/>
          <a:p>
            <a:pPr>
              <a:spcAft>
                <a:spcPts val="1800"/>
              </a:spcAft>
            </a:pPr>
            <a:r>
              <a:rPr lang="en-US" dirty="0"/>
              <a:t>Selecting optimal subsets of predictors (including choosing the degree of polynomial models) through:</a:t>
            </a:r>
          </a:p>
          <a:p>
            <a:pPr marL="342900" indent="-342900">
              <a:spcAft>
                <a:spcPts val="1800"/>
              </a:spcAft>
              <a:buFont typeface="Arial" charset="0"/>
              <a:buChar char="•"/>
            </a:pPr>
            <a:r>
              <a:rPr lang="en-US" dirty="0"/>
              <a:t>stepwise variable selection - iteratively building an optimal subset of predictors by optimizing a fixed model evaluation metric each time,</a:t>
            </a:r>
          </a:p>
          <a:p>
            <a:pPr marL="342900" indent="-342900">
              <a:spcAft>
                <a:spcPts val="1800"/>
              </a:spcAft>
              <a:buFont typeface="Arial" charset="0"/>
              <a:buChar char="•"/>
            </a:pPr>
            <a:r>
              <a:rPr lang="en-US" dirty="0"/>
              <a:t>validation - selecting an optimal model by evaluating each model on validation/test set.</a:t>
            </a:r>
          </a:p>
          <a:p>
            <a:pPr>
              <a:spcAft>
                <a:spcPts val="1800"/>
              </a:spcAft>
            </a:pPr>
            <a:r>
              <a:rPr lang="en-US" dirty="0"/>
              <a:t>We will also address the issue of discouraging extreme values in model parameters later. </a:t>
            </a:r>
          </a:p>
        </p:txBody>
      </p:sp>
    </p:spTree>
    <p:extLst>
      <p:ext uri="{BB962C8B-B14F-4D97-AF65-F5344CB8AC3E}">
        <p14:creationId xmlns:p14="http://schemas.microsoft.com/office/powerpoint/2010/main" val="161519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2318</TotalTime>
  <Words>2726</Words>
  <Application>Microsoft Macintosh PowerPoint</Application>
  <PresentationFormat>Widescreen</PresentationFormat>
  <Paragraphs>465</Paragraphs>
  <Slides>52</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Arial</vt:lpstr>
      <vt:lpstr>Calibri</vt:lpstr>
      <vt:lpstr>Cambria Math</vt:lpstr>
      <vt:lpstr>Courier</vt:lpstr>
      <vt:lpstr>Helvetica Neue</vt:lpstr>
      <vt:lpstr>Karla</vt:lpstr>
      <vt:lpstr>Mangal</vt:lpstr>
      <vt:lpstr>STIXGeneral</vt:lpstr>
      <vt:lpstr>Symbol</vt:lpstr>
      <vt:lpstr>GEC_template</vt:lpstr>
      <vt:lpstr>Lecture #5: Cross-Validation and Regularization  (Ridge and LASSO)  </vt:lpstr>
      <vt:lpstr>Lecture Outline</vt:lpstr>
      <vt:lpstr>Overfitting</vt:lpstr>
      <vt:lpstr>Overfitting with polynomials</vt:lpstr>
      <vt:lpstr>Validation/Test</vt:lpstr>
      <vt:lpstr>Overfitting</vt:lpstr>
      <vt:lpstr>Train-Validation-Test</vt:lpstr>
      <vt:lpstr>Variable Selection</vt:lpstr>
      <vt:lpstr>Stepwise Variable Selection and Cross Validation </vt:lpstr>
      <vt:lpstr>Stepwise Variable Selection: Forward method </vt:lpstr>
      <vt:lpstr>Lecture Outline</vt:lpstr>
      <vt:lpstr>Cross Validation</vt:lpstr>
      <vt:lpstr>Cross Validation</vt:lpstr>
      <vt:lpstr>Cross Validation</vt:lpstr>
      <vt:lpstr>Cross Validation</vt:lpstr>
      <vt:lpstr>Validation</vt:lpstr>
      <vt:lpstr>Cross Validation: Motivation </vt:lpstr>
      <vt:lpstr>Cross Validation (k-fold)</vt:lpstr>
      <vt:lpstr>K-Fold Cross Validation </vt:lpstr>
      <vt:lpstr>Leave-One-Out Cross Validation</vt:lpstr>
      <vt:lpstr>Random Subsets (sometimes called bootstrapped) Cross-Validation</vt:lpstr>
      <vt:lpstr>Predictor Selection: Cross Validation</vt:lpstr>
      <vt:lpstr>k-NN Revisited</vt:lpstr>
      <vt:lpstr>kNN Revisited</vt:lpstr>
      <vt:lpstr>K-fold with k=100 folds </vt:lpstr>
      <vt:lpstr>What happens to the test set?</vt:lpstr>
      <vt:lpstr>Lecture Outline</vt:lpstr>
      <vt:lpstr>Regularization: An Overview</vt:lpstr>
      <vt:lpstr>LASSO Regression</vt:lpstr>
      <vt:lpstr>LASSO Regression</vt:lpstr>
      <vt:lpstr>Ridge Regression</vt:lpstr>
      <vt:lpstr>Ridge Regression</vt:lpstr>
      <vt:lpstr>Choosing l</vt:lpstr>
      <vt:lpstr>Ridge - Computational complexity</vt:lpstr>
      <vt:lpstr>Lecture Outline</vt:lpstr>
      <vt:lpstr>The Geometry of Regularization (LASSO)</vt:lpstr>
      <vt:lpstr>The Geometry of Regularization (LASSO)</vt:lpstr>
      <vt:lpstr>The Geometry of Regularization (Ridge)</vt:lpstr>
      <vt:lpstr>The Geometry of Regularization (Ridge)</vt:lpstr>
      <vt:lpstr>The Geometry of Regularization</vt:lpstr>
      <vt:lpstr>Examples</vt:lpstr>
      <vt:lpstr>Ridge visualized</vt:lpstr>
      <vt:lpstr>LASSO visualized</vt:lpstr>
      <vt:lpstr>Ridge regularization with validation only: step by step </vt:lpstr>
      <vt:lpstr>Ridge regularization with validation only: step by step </vt:lpstr>
      <vt:lpstr>Lasso regularization with validation only: step by step </vt:lpstr>
      <vt:lpstr>Ridge regularization with CV: step by step </vt:lpstr>
      <vt:lpstr>Ridge regularization with validation only: step by step </vt:lpstr>
      <vt:lpstr>Variable Selection as Regularization</vt:lpstr>
      <vt:lpstr>Ridge vs. Lasso vs. Variable Selection: which is better?</vt:lpstr>
      <vt:lpstr>Elastic Net Regularization: the best of both worlds?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152</cp:revision>
  <cp:lastPrinted>2018-06-25T15:52:14Z</cp:lastPrinted>
  <dcterms:created xsi:type="dcterms:W3CDTF">2018-06-24T22:03:35Z</dcterms:created>
  <dcterms:modified xsi:type="dcterms:W3CDTF">2020-07-06T15:47:05Z</dcterms:modified>
</cp:coreProperties>
</file>